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Fira Sans Extra Condensed Medium"/>
      <p:regular r:id="rId30"/>
      <p:bold r:id="rId31"/>
      <p:italic r:id="rId32"/>
      <p:boldItalic r:id="rId33"/>
    </p:embeddedFont>
    <p:embeddedFont>
      <p:font typeface="Fira Sans Extra Condense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1B2B33-C1D7-446F-AD81-F41B4EE47AFC}">
  <a:tblStyle styleId="{081B2B33-C1D7-446F-AD81-F41B4EE47A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Medium-bold.fntdata"/><Relationship Id="rId30" Type="http://schemas.openxmlformats.org/officeDocument/2006/relationships/font" Target="fonts/FiraSansExtraCondensedMedium-regular.fntdata"/><Relationship Id="rId11" Type="http://schemas.openxmlformats.org/officeDocument/2006/relationships/slide" Target="slides/slide6.xml"/><Relationship Id="rId33" Type="http://schemas.openxmlformats.org/officeDocument/2006/relationships/font" Target="fonts/FiraSansExtraCondensed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Medium-italic.fntdata"/><Relationship Id="rId13" Type="http://schemas.openxmlformats.org/officeDocument/2006/relationships/slide" Target="slides/slide8.xml"/><Relationship Id="rId35" Type="http://schemas.openxmlformats.org/officeDocument/2006/relationships/font" Target="fonts/FiraSansExtraCondensed-bold.fntdata"/><Relationship Id="rId12" Type="http://schemas.openxmlformats.org/officeDocument/2006/relationships/slide" Target="slides/slide7.xml"/><Relationship Id="rId34" Type="http://schemas.openxmlformats.org/officeDocument/2006/relationships/font" Target="fonts/FiraSansExtraCondensed-regular.fntdata"/><Relationship Id="rId15" Type="http://schemas.openxmlformats.org/officeDocument/2006/relationships/slide" Target="slides/slide10.xml"/><Relationship Id="rId37" Type="http://schemas.openxmlformats.org/officeDocument/2006/relationships/font" Target="fonts/FiraSansExtraCondensed-boldItalic.fntdata"/><Relationship Id="rId14" Type="http://schemas.openxmlformats.org/officeDocument/2006/relationships/slide" Target="slides/slide9.xml"/><Relationship Id="rId36" Type="http://schemas.openxmlformats.org/officeDocument/2006/relationships/font" Target="fonts/FiraSansExtraCondensed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c8919eaaf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c8919eaaf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205b2023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205b2023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36b2fc4c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36b2fc4c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c8919eaa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c8919eaa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c8919eaa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c8919eaa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c8919eaa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c8919eaa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c8919eaaf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fc8919eaa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c8919eaaf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fc8919eaaf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fc94553d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fc94553d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c94553da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fc94553da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c94553da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c94553da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3536ba94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3536ba94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c8919eaa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fc8919eaa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c8919eaaf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c8919eaaf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c775873a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c775873a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26e00204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26e00204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c8919eaaf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c8919eaaf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a92a8747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a92a8747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205b20231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205b2023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205b2023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205b2023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2675" y="3782175"/>
            <a:ext cx="1361325" cy="13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2675" y="3782175"/>
            <a:ext cx="1361325" cy="13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9025" y="1017725"/>
            <a:ext cx="548700" cy="4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675" y="3782175"/>
            <a:ext cx="1361325" cy="13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2675" y="3782175"/>
            <a:ext cx="1361325" cy="13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25" y="1017725"/>
            <a:ext cx="548700" cy="4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9025" y="1246325"/>
            <a:ext cx="548700" cy="4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675" y="3782175"/>
            <a:ext cx="1361325" cy="13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2675" y="3782175"/>
            <a:ext cx="1361325" cy="13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5" name="Google Shape;4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2675" y="3782175"/>
            <a:ext cx="1361325" cy="13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2675" y="3782175"/>
            <a:ext cx="1361325" cy="13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2675" y="3782175"/>
            <a:ext cx="1361325" cy="13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Relationship Id="rId6" Type="http://schemas.openxmlformats.org/officeDocument/2006/relationships/image" Target="../media/image20.png"/><Relationship Id="rId7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ctrTitle"/>
          </p:nvPr>
        </p:nvSpPr>
        <p:spPr>
          <a:xfrm>
            <a:off x="246850" y="1116125"/>
            <a:ext cx="4567200" cy="18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/>
              <a:t>Cross-cultural Pediatric Neuropsychology</a:t>
            </a:r>
            <a:endParaRPr i="1" sz="3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s" sz="1500"/>
              <a:t>Considerations and f</a:t>
            </a:r>
            <a:r>
              <a:rPr i="1" lang="es" sz="1500"/>
              <a:t>uture directions for an unbiased neuropsychological assessment</a:t>
            </a:r>
            <a:endParaRPr i="1" sz="1500"/>
          </a:p>
        </p:txBody>
      </p:sp>
      <p:sp>
        <p:nvSpPr>
          <p:cNvPr id="63" name="Google Shape;63;p12"/>
          <p:cNvSpPr/>
          <p:nvPr/>
        </p:nvSpPr>
        <p:spPr>
          <a:xfrm rot="-5400000">
            <a:off x="4806400" y="805800"/>
            <a:ext cx="4282500" cy="4392900"/>
          </a:xfrm>
          <a:prstGeom prst="rtTriangle">
            <a:avLst/>
          </a:prstGeom>
          <a:solidFill>
            <a:srgbClr val="01CFB6"/>
          </a:solidFill>
          <a:ln cap="flat" cmpd="sng" w="9525">
            <a:solidFill>
              <a:srgbClr val="01C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50" y="133563"/>
            <a:ext cx="18192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4575" y="194828"/>
            <a:ext cx="2665200" cy="48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4825" y="4559913"/>
            <a:ext cx="1088375" cy="5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650" y="4489236"/>
            <a:ext cx="1426224" cy="5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8800" y="4630622"/>
            <a:ext cx="1410898" cy="3933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/>
          <p:nvPr/>
        </p:nvSpPr>
        <p:spPr>
          <a:xfrm>
            <a:off x="246850" y="3170300"/>
            <a:ext cx="3000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Alvaro Lozano-Ruiz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alvlozano@ugr.es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" sz="2185"/>
              <a:t>Cultural influence: Examiner</a:t>
            </a:r>
            <a:endParaRPr sz="218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90"/>
          </a:p>
        </p:txBody>
      </p:sp>
      <p:grpSp>
        <p:nvGrpSpPr>
          <p:cNvPr id="179" name="Google Shape;179;p21"/>
          <p:cNvGrpSpPr/>
          <p:nvPr/>
        </p:nvGrpSpPr>
        <p:grpSpPr>
          <a:xfrm>
            <a:off x="2162926" y="3250905"/>
            <a:ext cx="1648180" cy="871860"/>
            <a:chOff x="2405763" y="3246549"/>
            <a:chExt cx="1482043" cy="783976"/>
          </a:xfrm>
        </p:grpSpPr>
        <p:sp>
          <p:nvSpPr>
            <p:cNvPr id="180" name="Google Shape;180;p21"/>
            <p:cNvSpPr/>
            <p:nvPr/>
          </p:nvSpPr>
          <p:spPr>
            <a:xfrm>
              <a:off x="3261238" y="3629527"/>
              <a:ext cx="626567" cy="18308"/>
            </a:xfrm>
            <a:custGeom>
              <a:rect b="b" l="l" r="r" t="t"/>
              <a:pathLst>
                <a:path extrusionOk="0" h="716" w="24504">
                  <a:moveTo>
                    <a:pt x="0" y="1"/>
                  </a:moveTo>
                  <a:lnTo>
                    <a:pt x="0" y="715"/>
                  </a:lnTo>
                  <a:lnTo>
                    <a:pt x="703" y="715"/>
                  </a:lnTo>
                  <a:lnTo>
                    <a:pt x="703" y="1"/>
                  </a:lnTo>
                  <a:close/>
                  <a:moveTo>
                    <a:pt x="1405" y="1"/>
                  </a:moveTo>
                  <a:lnTo>
                    <a:pt x="1405" y="715"/>
                  </a:lnTo>
                  <a:lnTo>
                    <a:pt x="2108" y="715"/>
                  </a:lnTo>
                  <a:lnTo>
                    <a:pt x="2108" y="1"/>
                  </a:lnTo>
                  <a:close/>
                  <a:moveTo>
                    <a:pt x="2798" y="1"/>
                  </a:moveTo>
                  <a:lnTo>
                    <a:pt x="2798" y="715"/>
                  </a:lnTo>
                  <a:lnTo>
                    <a:pt x="3501" y="715"/>
                  </a:lnTo>
                  <a:lnTo>
                    <a:pt x="3501" y="1"/>
                  </a:lnTo>
                  <a:close/>
                  <a:moveTo>
                    <a:pt x="4203" y="1"/>
                  </a:moveTo>
                  <a:lnTo>
                    <a:pt x="4203" y="715"/>
                  </a:lnTo>
                  <a:lnTo>
                    <a:pt x="4906" y="715"/>
                  </a:lnTo>
                  <a:lnTo>
                    <a:pt x="4906" y="1"/>
                  </a:lnTo>
                  <a:close/>
                  <a:moveTo>
                    <a:pt x="5608" y="1"/>
                  </a:moveTo>
                  <a:lnTo>
                    <a:pt x="5608" y="715"/>
                  </a:lnTo>
                  <a:lnTo>
                    <a:pt x="6299" y="715"/>
                  </a:lnTo>
                  <a:lnTo>
                    <a:pt x="6299" y="1"/>
                  </a:lnTo>
                  <a:close/>
                  <a:moveTo>
                    <a:pt x="7001" y="1"/>
                  </a:moveTo>
                  <a:lnTo>
                    <a:pt x="7001" y="715"/>
                  </a:lnTo>
                  <a:lnTo>
                    <a:pt x="7704" y="715"/>
                  </a:lnTo>
                  <a:lnTo>
                    <a:pt x="7704" y="1"/>
                  </a:lnTo>
                  <a:close/>
                  <a:moveTo>
                    <a:pt x="8406" y="1"/>
                  </a:moveTo>
                  <a:lnTo>
                    <a:pt x="8406" y="715"/>
                  </a:lnTo>
                  <a:lnTo>
                    <a:pt x="9109" y="715"/>
                  </a:lnTo>
                  <a:lnTo>
                    <a:pt x="9109" y="1"/>
                  </a:lnTo>
                  <a:close/>
                  <a:moveTo>
                    <a:pt x="9799" y="1"/>
                  </a:moveTo>
                  <a:lnTo>
                    <a:pt x="9799" y="715"/>
                  </a:lnTo>
                  <a:lnTo>
                    <a:pt x="10502" y="715"/>
                  </a:lnTo>
                  <a:lnTo>
                    <a:pt x="10502" y="1"/>
                  </a:lnTo>
                  <a:close/>
                  <a:moveTo>
                    <a:pt x="11204" y="1"/>
                  </a:moveTo>
                  <a:lnTo>
                    <a:pt x="11204" y="715"/>
                  </a:lnTo>
                  <a:lnTo>
                    <a:pt x="11907" y="715"/>
                  </a:lnTo>
                  <a:lnTo>
                    <a:pt x="11907" y="1"/>
                  </a:lnTo>
                  <a:close/>
                  <a:moveTo>
                    <a:pt x="12609" y="1"/>
                  </a:moveTo>
                  <a:lnTo>
                    <a:pt x="12609" y="715"/>
                  </a:lnTo>
                  <a:lnTo>
                    <a:pt x="13300" y="715"/>
                  </a:lnTo>
                  <a:lnTo>
                    <a:pt x="13300" y="1"/>
                  </a:lnTo>
                  <a:close/>
                  <a:moveTo>
                    <a:pt x="14002" y="1"/>
                  </a:moveTo>
                  <a:lnTo>
                    <a:pt x="14002" y="715"/>
                  </a:lnTo>
                  <a:lnTo>
                    <a:pt x="14705" y="715"/>
                  </a:lnTo>
                  <a:lnTo>
                    <a:pt x="14705" y="1"/>
                  </a:lnTo>
                  <a:close/>
                  <a:moveTo>
                    <a:pt x="15407" y="1"/>
                  </a:moveTo>
                  <a:lnTo>
                    <a:pt x="15407" y="715"/>
                  </a:lnTo>
                  <a:lnTo>
                    <a:pt x="16110" y="715"/>
                  </a:lnTo>
                  <a:lnTo>
                    <a:pt x="16110" y="1"/>
                  </a:lnTo>
                  <a:close/>
                  <a:moveTo>
                    <a:pt x="16800" y="1"/>
                  </a:moveTo>
                  <a:lnTo>
                    <a:pt x="16800" y="715"/>
                  </a:lnTo>
                  <a:lnTo>
                    <a:pt x="17503" y="715"/>
                  </a:lnTo>
                  <a:lnTo>
                    <a:pt x="17503" y="1"/>
                  </a:lnTo>
                  <a:close/>
                  <a:moveTo>
                    <a:pt x="17812" y="1"/>
                  </a:moveTo>
                  <a:lnTo>
                    <a:pt x="17812" y="715"/>
                  </a:lnTo>
                  <a:lnTo>
                    <a:pt x="18908" y="715"/>
                  </a:lnTo>
                  <a:lnTo>
                    <a:pt x="18908" y="1"/>
                  </a:lnTo>
                  <a:close/>
                  <a:moveTo>
                    <a:pt x="19610" y="1"/>
                  </a:moveTo>
                  <a:lnTo>
                    <a:pt x="19610" y="715"/>
                  </a:lnTo>
                  <a:lnTo>
                    <a:pt x="20301" y="715"/>
                  </a:lnTo>
                  <a:lnTo>
                    <a:pt x="20301" y="1"/>
                  </a:lnTo>
                  <a:close/>
                  <a:moveTo>
                    <a:pt x="21003" y="1"/>
                  </a:moveTo>
                  <a:lnTo>
                    <a:pt x="21003" y="715"/>
                  </a:lnTo>
                  <a:lnTo>
                    <a:pt x="21706" y="715"/>
                  </a:lnTo>
                  <a:lnTo>
                    <a:pt x="21706" y="1"/>
                  </a:lnTo>
                  <a:close/>
                  <a:moveTo>
                    <a:pt x="22408" y="1"/>
                  </a:moveTo>
                  <a:lnTo>
                    <a:pt x="22408" y="715"/>
                  </a:lnTo>
                  <a:lnTo>
                    <a:pt x="23110" y="715"/>
                  </a:lnTo>
                  <a:lnTo>
                    <a:pt x="23110" y="1"/>
                  </a:lnTo>
                  <a:close/>
                  <a:moveTo>
                    <a:pt x="23801" y="1"/>
                  </a:moveTo>
                  <a:lnTo>
                    <a:pt x="23801" y="715"/>
                  </a:lnTo>
                  <a:lnTo>
                    <a:pt x="24503" y="715"/>
                  </a:lnTo>
                  <a:lnTo>
                    <a:pt x="245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2405763" y="3246549"/>
              <a:ext cx="783976" cy="783976"/>
            </a:xfrm>
            <a:custGeom>
              <a:rect b="b" l="l" r="r" t="t"/>
              <a:pathLst>
                <a:path extrusionOk="0" h="30660" w="30660">
                  <a:moveTo>
                    <a:pt x="15336" y="1"/>
                  </a:moveTo>
                  <a:cubicBezTo>
                    <a:pt x="6871" y="1"/>
                    <a:pt x="1" y="6871"/>
                    <a:pt x="1" y="15336"/>
                  </a:cubicBezTo>
                  <a:cubicBezTo>
                    <a:pt x="1" y="23801"/>
                    <a:pt x="6871" y="30659"/>
                    <a:pt x="15336" y="30659"/>
                  </a:cubicBezTo>
                  <a:cubicBezTo>
                    <a:pt x="23801" y="30659"/>
                    <a:pt x="30659" y="23801"/>
                    <a:pt x="30659" y="15336"/>
                  </a:cubicBezTo>
                  <a:cubicBezTo>
                    <a:pt x="30659" y="6871"/>
                    <a:pt x="23801" y="1"/>
                    <a:pt x="1533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Cultural competency</a:t>
              </a:r>
              <a:endParaRPr b="1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2" name="Google Shape;182;p21"/>
          <p:cNvGrpSpPr/>
          <p:nvPr/>
        </p:nvGrpSpPr>
        <p:grpSpPr>
          <a:xfrm>
            <a:off x="5332912" y="3250905"/>
            <a:ext cx="1648155" cy="871860"/>
            <a:chOff x="5256213" y="3246549"/>
            <a:chExt cx="1482021" cy="783976"/>
          </a:xfrm>
        </p:grpSpPr>
        <p:sp>
          <p:nvSpPr>
            <p:cNvPr id="183" name="Google Shape;183;p21"/>
            <p:cNvSpPr/>
            <p:nvPr/>
          </p:nvSpPr>
          <p:spPr>
            <a:xfrm>
              <a:off x="5256213" y="3629527"/>
              <a:ext cx="626567" cy="18308"/>
            </a:xfrm>
            <a:custGeom>
              <a:rect b="b" l="l" r="r" t="t"/>
              <a:pathLst>
                <a:path extrusionOk="0" h="716" w="24504">
                  <a:moveTo>
                    <a:pt x="0" y="1"/>
                  </a:moveTo>
                  <a:lnTo>
                    <a:pt x="0" y="715"/>
                  </a:lnTo>
                  <a:lnTo>
                    <a:pt x="703" y="715"/>
                  </a:lnTo>
                  <a:lnTo>
                    <a:pt x="703" y="1"/>
                  </a:lnTo>
                  <a:close/>
                  <a:moveTo>
                    <a:pt x="1393" y="1"/>
                  </a:moveTo>
                  <a:lnTo>
                    <a:pt x="1393" y="715"/>
                  </a:lnTo>
                  <a:lnTo>
                    <a:pt x="2096" y="715"/>
                  </a:lnTo>
                  <a:lnTo>
                    <a:pt x="2096" y="1"/>
                  </a:lnTo>
                  <a:close/>
                  <a:moveTo>
                    <a:pt x="2798" y="1"/>
                  </a:moveTo>
                  <a:lnTo>
                    <a:pt x="2798" y="715"/>
                  </a:lnTo>
                  <a:lnTo>
                    <a:pt x="3501" y="715"/>
                  </a:lnTo>
                  <a:lnTo>
                    <a:pt x="3501" y="1"/>
                  </a:lnTo>
                  <a:close/>
                  <a:moveTo>
                    <a:pt x="4203" y="1"/>
                  </a:moveTo>
                  <a:lnTo>
                    <a:pt x="4203" y="715"/>
                  </a:lnTo>
                  <a:lnTo>
                    <a:pt x="4894" y="715"/>
                  </a:lnTo>
                  <a:lnTo>
                    <a:pt x="4894" y="1"/>
                  </a:lnTo>
                  <a:close/>
                  <a:moveTo>
                    <a:pt x="5596" y="1"/>
                  </a:moveTo>
                  <a:lnTo>
                    <a:pt x="5596" y="715"/>
                  </a:lnTo>
                  <a:lnTo>
                    <a:pt x="6691" y="715"/>
                  </a:lnTo>
                  <a:lnTo>
                    <a:pt x="6691" y="1"/>
                  </a:lnTo>
                  <a:close/>
                  <a:moveTo>
                    <a:pt x="7001" y="1"/>
                  </a:moveTo>
                  <a:lnTo>
                    <a:pt x="7001" y="715"/>
                  </a:lnTo>
                  <a:lnTo>
                    <a:pt x="7703" y="715"/>
                  </a:lnTo>
                  <a:lnTo>
                    <a:pt x="7703" y="1"/>
                  </a:lnTo>
                  <a:close/>
                  <a:moveTo>
                    <a:pt x="8394" y="1"/>
                  </a:moveTo>
                  <a:lnTo>
                    <a:pt x="8394" y="715"/>
                  </a:lnTo>
                  <a:lnTo>
                    <a:pt x="9096" y="715"/>
                  </a:lnTo>
                  <a:lnTo>
                    <a:pt x="9096" y="1"/>
                  </a:lnTo>
                  <a:close/>
                  <a:moveTo>
                    <a:pt x="9799" y="1"/>
                  </a:moveTo>
                  <a:lnTo>
                    <a:pt x="9799" y="715"/>
                  </a:lnTo>
                  <a:lnTo>
                    <a:pt x="10501" y="715"/>
                  </a:lnTo>
                  <a:lnTo>
                    <a:pt x="10501" y="1"/>
                  </a:lnTo>
                  <a:close/>
                  <a:moveTo>
                    <a:pt x="11204" y="1"/>
                  </a:moveTo>
                  <a:lnTo>
                    <a:pt x="11204" y="715"/>
                  </a:lnTo>
                  <a:lnTo>
                    <a:pt x="11894" y="715"/>
                  </a:lnTo>
                  <a:lnTo>
                    <a:pt x="11894" y="1"/>
                  </a:lnTo>
                  <a:close/>
                  <a:moveTo>
                    <a:pt x="12597" y="1"/>
                  </a:moveTo>
                  <a:lnTo>
                    <a:pt x="12597" y="715"/>
                  </a:lnTo>
                  <a:lnTo>
                    <a:pt x="13299" y="715"/>
                  </a:lnTo>
                  <a:lnTo>
                    <a:pt x="13299" y="1"/>
                  </a:lnTo>
                  <a:close/>
                  <a:moveTo>
                    <a:pt x="14002" y="1"/>
                  </a:moveTo>
                  <a:lnTo>
                    <a:pt x="14002" y="715"/>
                  </a:lnTo>
                  <a:lnTo>
                    <a:pt x="14704" y="715"/>
                  </a:lnTo>
                  <a:lnTo>
                    <a:pt x="14704" y="1"/>
                  </a:lnTo>
                  <a:close/>
                  <a:moveTo>
                    <a:pt x="15395" y="1"/>
                  </a:moveTo>
                  <a:lnTo>
                    <a:pt x="15395" y="715"/>
                  </a:lnTo>
                  <a:lnTo>
                    <a:pt x="16097" y="715"/>
                  </a:lnTo>
                  <a:lnTo>
                    <a:pt x="16097" y="1"/>
                  </a:lnTo>
                  <a:close/>
                  <a:moveTo>
                    <a:pt x="16800" y="1"/>
                  </a:moveTo>
                  <a:lnTo>
                    <a:pt x="16800" y="715"/>
                  </a:lnTo>
                  <a:lnTo>
                    <a:pt x="17502" y="715"/>
                  </a:lnTo>
                  <a:lnTo>
                    <a:pt x="17502" y="1"/>
                  </a:lnTo>
                  <a:close/>
                  <a:moveTo>
                    <a:pt x="18205" y="1"/>
                  </a:moveTo>
                  <a:lnTo>
                    <a:pt x="18205" y="715"/>
                  </a:lnTo>
                  <a:lnTo>
                    <a:pt x="18895" y="715"/>
                  </a:lnTo>
                  <a:lnTo>
                    <a:pt x="18895" y="1"/>
                  </a:lnTo>
                  <a:close/>
                  <a:moveTo>
                    <a:pt x="19598" y="1"/>
                  </a:moveTo>
                  <a:lnTo>
                    <a:pt x="19598" y="715"/>
                  </a:lnTo>
                  <a:lnTo>
                    <a:pt x="20300" y="715"/>
                  </a:lnTo>
                  <a:lnTo>
                    <a:pt x="20300" y="1"/>
                  </a:lnTo>
                  <a:close/>
                  <a:moveTo>
                    <a:pt x="21003" y="1"/>
                  </a:moveTo>
                  <a:lnTo>
                    <a:pt x="21003" y="715"/>
                  </a:lnTo>
                  <a:lnTo>
                    <a:pt x="21705" y="715"/>
                  </a:lnTo>
                  <a:lnTo>
                    <a:pt x="21705" y="1"/>
                  </a:lnTo>
                  <a:close/>
                  <a:moveTo>
                    <a:pt x="22396" y="1"/>
                  </a:moveTo>
                  <a:lnTo>
                    <a:pt x="22396" y="715"/>
                  </a:lnTo>
                  <a:lnTo>
                    <a:pt x="23098" y="715"/>
                  </a:lnTo>
                  <a:lnTo>
                    <a:pt x="23098" y="1"/>
                  </a:lnTo>
                  <a:close/>
                  <a:moveTo>
                    <a:pt x="23801" y="1"/>
                  </a:moveTo>
                  <a:lnTo>
                    <a:pt x="23801" y="715"/>
                  </a:lnTo>
                  <a:lnTo>
                    <a:pt x="24503" y="715"/>
                  </a:lnTo>
                  <a:lnTo>
                    <a:pt x="245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5954283" y="3246549"/>
              <a:ext cx="783951" cy="783976"/>
            </a:xfrm>
            <a:custGeom>
              <a:rect b="b" l="l" r="r" t="t"/>
              <a:pathLst>
                <a:path extrusionOk="0" h="30660" w="30659">
                  <a:moveTo>
                    <a:pt x="15323" y="1"/>
                  </a:moveTo>
                  <a:cubicBezTo>
                    <a:pt x="6858" y="1"/>
                    <a:pt x="0" y="6871"/>
                    <a:pt x="0" y="15336"/>
                  </a:cubicBezTo>
                  <a:cubicBezTo>
                    <a:pt x="0" y="23801"/>
                    <a:pt x="6858" y="30659"/>
                    <a:pt x="15323" y="30659"/>
                  </a:cubicBezTo>
                  <a:cubicBezTo>
                    <a:pt x="23789" y="30659"/>
                    <a:pt x="30659" y="23801"/>
                    <a:pt x="30659" y="15336"/>
                  </a:cubicBezTo>
                  <a:cubicBezTo>
                    <a:pt x="30659" y="6871"/>
                    <a:pt x="23789" y="1"/>
                    <a:pt x="1532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Family roles</a:t>
              </a:r>
              <a:endParaRPr b="1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5" name="Google Shape;185;p21"/>
          <p:cNvGrpSpPr/>
          <p:nvPr/>
        </p:nvGrpSpPr>
        <p:grpSpPr>
          <a:xfrm>
            <a:off x="5179115" y="1862133"/>
            <a:ext cx="1283865" cy="1308254"/>
            <a:chOff x="5061068" y="1997765"/>
            <a:chExt cx="1154451" cy="1176382"/>
          </a:xfrm>
        </p:grpSpPr>
        <p:sp>
          <p:nvSpPr>
            <p:cNvPr id="186" name="Google Shape;186;p21"/>
            <p:cNvSpPr/>
            <p:nvPr/>
          </p:nvSpPr>
          <p:spPr>
            <a:xfrm>
              <a:off x="5061068" y="2718055"/>
              <a:ext cx="456067" cy="456092"/>
            </a:xfrm>
            <a:custGeom>
              <a:rect b="b" l="l" r="r" t="t"/>
              <a:pathLst>
                <a:path extrusionOk="0" h="17837" w="17836">
                  <a:moveTo>
                    <a:pt x="17324" y="1"/>
                  </a:moveTo>
                  <a:lnTo>
                    <a:pt x="16836" y="501"/>
                  </a:lnTo>
                  <a:lnTo>
                    <a:pt x="17336" y="1001"/>
                  </a:lnTo>
                  <a:lnTo>
                    <a:pt x="17836" y="513"/>
                  </a:lnTo>
                  <a:lnTo>
                    <a:pt x="17324" y="1"/>
                  </a:lnTo>
                  <a:close/>
                  <a:moveTo>
                    <a:pt x="16336" y="989"/>
                  </a:moveTo>
                  <a:lnTo>
                    <a:pt x="15847" y="1489"/>
                  </a:lnTo>
                  <a:lnTo>
                    <a:pt x="16347" y="1989"/>
                  </a:lnTo>
                  <a:lnTo>
                    <a:pt x="16848" y="1501"/>
                  </a:lnTo>
                  <a:lnTo>
                    <a:pt x="16336" y="989"/>
                  </a:lnTo>
                  <a:close/>
                  <a:moveTo>
                    <a:pt x="15347" y="1977"/>
                  </a:moveTo>
                  <a:lnTo>
                    <a:pt x="14847" y="2477"/>
                  </a:lnTo>
                  <a:lnTo>
                    <a:pt x="15359" y="2977"/>
                  </a:lnTo>
                  <a:lnTo>
                    <a:pt x="15847" y="2489"/>
                  </a:lnTo>
                  <a:lnTo>
                    <a:pt x="15347" y="1977"/>
                  </a:lnTo>
                  <a:close/>
                  <a:moveTo>
                    <a:pt x="14359" y="2977"/>
                  </a:moveTo>
                  <a:lnTo>
                    <a:pt x="13859" y="3465"/>
                  </a:lnTo>
                  <a:lnTo>
                    <a:pt x="14371" y="3977"/>
                  </a:lnTo>
                  <a:lnTo>
                    <a:pt x="14859" y="3477"/>
                  </a:lnTo>
                  <a:lnTo>
                    <a:pt x="14359" y="2977"/>
                  </a:lnTo>
                  <a:close/>
                  <a:moveTo>
                    <a:pt x="13371" y="3965"/>
                  </a:moveTo>
                  <a:lnTo>
                    <a:pt x="12871" y="4454"/>
                  </a:lnTo>
                  <a:lnTo>
                    <a:pt x="13383" y="4966"/>
                  </a:lnTo>
                  <a:lnTo>
                    <a:pt x="13871" y="4465"/>
                  </a:lnTo>
                  <a:lnTo>
                    <a:pt x="13371" y="3965"/>
                  </a:lnTo>
                  <a:close/>
                  <a:moveTo>
                    <a:pt x="12383" y="4954"/>
                  </a:moveTo>
                  <a:lnTo>
                    <a:pt x="11883" y="5442"/>
                  </a:lnTo>
                  <a:lnTo>
                    <a:pt x="12383" y="5954"/>
                  </a:lnTo>
                  <a:lnTo>
                    <a:pt x="12883" y="5454"/>
                  </a:lnTo>
                  <a:lnTo>
                    <a:pt x="12383" y="4954"/>
                  </a:lnTo>
                  <a:close/>
                  <a:moveTo>
                    <a:pt x="11383" y="5942"/>
                  </a:moveTo>
                  <a:lnTo>
                    <a:pt x="10894" y="6442"/>
                  </a:lnTo>
                  <a:lnTo>
                    <a:pt x="11394" y="6942"/>
                  </a:lnTo>
                  <a:lnTo>
                    <a:pt x="11895" y="6442"/>
                  </a:lnTo>
                  <a:lnTo>
                    <a:pt x="11383" y="5942"/>
                  </a:lnTo>
                  <a:close/>
                  <a:moveTo>
                    <a:pt x="10394" y="6930"/>
                  </a:moveTo>
                  <a:lnTo>
                    <a:pt x="9906" y="7430"/>
                  </a:lnTo>
                  <a:lnTo>
                    <a:pt x="10406" y="7930"/>
                  </a:lnTo>
                  <a:lnTo>
                    <a:pt x="10906" y="7442"/>
                  </a:lnTo>
                  <a:lnTo>
                    <a:pt x="10394" y="6930"/>
                  </a:lnTo>
                  <a:close/>
                  <a:moveTo>
                    <a:pt x="9406" y="7918"/>
                  </a:moveTo>
                  <a:lnTo>
                    <a:pt x="8918" y="8418"/>
                  </a:lnTo>
                  <a:lnTo>
                    <a:pt x="9418" y="8918"/>
                  </a:lnTo>
                  <a:lnTo>
                    <a:pt x="9918" y="8430"/>
                  </a:lnTo>
                  <a:lnTo>
                    <a:pt x="9406" y="7918"/>
                  </a:lnTo>
                  <a:close/>
                  <a:moveTo>
                    <a:pt x="8418" y="8918"/>
                  </a:moveTo>
                  <a:lnTo>
                    <a:pt x="7918" y="9407"/>
                  </a:lnTo>
                  <a:lnTo>
                    <a:pt x="8430" y="9907"/>
                  </a:lnTo>
                  <a:lnTo>
                    <a:pt x="8918" y="9418"/>
                  </a:lnTo>
                  <a:lnTo>
                    <a:pt x="8418" y="8918"/>
                  </a:lnTo>
                  <a:close/>
                  <a:moveTo>
                    <a:pt x="7430" y="9907"/>
                  </a:moveTo>
                  <a:lnTo>
                    <a:pt x="6930" y="10395"/>
                  </a:lnTo>
                  <a:lnTo>
                    <a:pt x="7442" y="10907"/>
                  </a:lnTo>
                  <a:lnTo>
                    <a:pt x="7930" y="10407"/>
                  </a:lnTo>
                  <a:lnTo>
                    <a:pt x="7430" y="9907"/>
                  </a:lnTo>
                  <a:close/>
                  <a:moveTo>
                    <a:pt x="6441" y="10895"/>
                  </a:moveTo>
                  <a:lnTo>
                    <a:pt x="5941" y="11383"/>
                  </a:lnTo>
                  <a:lnTo>
                    <a:pt x="6453" y="11895"/>
                  </a:lnTo>
                  <a:lnTo>
                    <a:pt x="6942" y="11395"/>
                  </a:lnTo>
                  <a:lnTo>
                    <a:pt x="6441" y="10895"/>
                  </a:lnTo>
                  <a:close/>
                  <a:moveTo>
                    <a:pt x="5453" y="11883"/>
                  </a:moveTo>
                  <a:lnTo>
                    <a:pt x="4953" y="12383"/>
                  </a:lnTo>
                  <a:lnTo>
                    <a:pt x="5453" y="12883"/>
                  </a:lnTo>
                  <a:lnTo>
                    <a:pt x="5953" y="12383"/>
                  </a:lnTo>
                  <a:lnTo>
                    <a:pt x="5453" y="11883"/>
                  </a:lnTo>
                  <a:close/>
                  <a:moveTo>
                    <a:pt x="4453" y="12871"/>
                  </a:moveTo>
                  <a:lnTo>
                    <a:pt x="3965" y="13371"/>
                  </a:lnTo>
                  <a:lnTo>
                    <a:pt x="4465" y="13871"/>
                  </a:lnTo>
                  <a:lnTo>
                    <a:pt x="4965" y="13383"/>
                  </a:lnTo>
                  <a:lnTo>
                    <a:pt x="4453" y="12871"/>
                  </a:lnTo>
                  <a:close/>
                  <a:moveTo>
                    <a:pt x="3465" y="13860"/>
                  </a:moveTo>
                  <a:lnTo>
                    <a:pt x="2977" y="14360"/>
                  </a:lnTo>
                  <a:lnTo>
                    <a:pt x="3477" y="14860"/>
                  </a:lnTo>
                  <a:lnTo>
                    <a:pt x="3977" y="14371"/>
                  </a:lnTo>
                  <a:lnTo>
                    <a:pt x="3465" y="13860"/>
                  </a:lnTo>
                  <a:close/>
                  <a:moveTo>
                    <a:pt x="2477" y="14848"/>
                  </a:moveTo>
                  <a:lnTo>
                    <a:pt x="1977" y="15348"/>
                  </a:lnTo>
                  <a:lnTo>
                    <a:pt x="2489" y="15848"/>
                  </a:lnTo>
                  <a:lnTo>
                    <a:pt x="2977" y="15360"/>
                  </a:lnTo>
                  <a:lnTo>
                    <a:pt x="2477" y="14848"/>
                  </a:lnTo>
                  <a:close/>
                  <a:moveTo>
                    <a:pt x="1488" y="15848"/>
                  </a:moveTo>
                  <a:lnTo>
                    <a:pt x="988" y="16336"/>
                  </a:lnTo>
                  <a:lnTo>
                    <a:pt x="1500" y="16848"/>
                  </a:lnTo>
                  <a:lnTo>
                    <a:pt x="1989" y="16348"/>
                  </a:lnTo>
                  <a:lnTo>
                    <a:pt x="1488" y="15848"/>
                  </a:lnTo>
                  <a:close/>
                  <a:moveTo>
                    <a:pt x="500" y="16836"/>
                  </a:moveTo>
                  <a:lnTo>
                    <a:pt x="0" y="17324"/>
                  </a:lnTo>
                  <a:lnTo>
                    <a:pt x="512" y="17836"/>
                  </a:lnTo>
                  <a:lnTo>
                    <a:pt x="1000" y="17336"/>
                  </a:lnTo>
                  <a:lnTo>
                    <a:pt x="500" y="168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5431568" y="1997765"/>
              <a:ext cx="783951" cy="783669"/>
            </a:xfrm>
            <a:custGeom>
              <a:rect b="b" l="l" r="r" t="t"/>
              <a:pathLst>
                <a:path extrusionOk="0" h="30648" w="30659">
                  <a:moveTo>
                    <a:pt x="15323" y="1"/>
                  </a:moveTo>
                  <a:cubicBezTo>
                    <a:pt x="6858" y="1"/>
                    <a:pt x="0" y="6859"/>
                    <a:pt x="0" y="15324"/>
                  </a:cubicBezTo>
                  <a:cubicBezTo>
                    <a:pt x="0" y="23789"/>
                    <a:pt x="6858" y="30647"/>
                    <a:pt x="15323" y="30647"/>
                  </a:cubicBezTo>
                  <a:cubicBezTo>
                    <a:pt x="23789" y="30647"/>
                    <a:pt x="30659" y="23789"/>
                    <a:pt x="30659" y="15324"/>
                  </a:cubicBezTo>
                  <a:cubicBezTo>
                    <a:pt x="30659" y="6859"/>
                    <a:pt x="23789" y="1"/>
                    <a:pt x="1532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Caregivers</a:t>
              </a:r>
              <a:endParaRPr b="1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8" name="Google Shape;188;p21"/>
          <p:cNvGrpSpPr/>
          <p:nvPr/>
        </p:nvGrpSpPr>
        <p:grpSpPr>
          <a:xfrm>
            <a:off x="4135398" y="1278120"/>
            <a:ext cx="871860" cy="1648151"/>
            <a:chOff x="4179409" y="1472621"/>
            <a:chExt cx="783976" cy="1482017"/>
          </a:xfrm>
        </p:grpSpPr>
        <p:sp>
          <p:nvSpPr>
            <p:cNvPr id="189" name="Google Shape;189;p21"/>
            <p:cNvSpPr/>
            <p:nvPr/>
          </p:nvSpPr>
          <p:spPr>
            <a:xfrm>
              <a:off x="4562388" y="2328071"/>
              <a:ext cx="18308" cy="626567"/>
            </a:xfrm>
            <a:custGeom>
              <a:rect b="b" l="l" r="r" t="t"/>
              <a:pathLst>
                <a:path extrusionOk="0" h="24504" w="716">
                  <a:moveTo>
                    <a:pt x="1" y="1"/>
                  </a:moveTo>
                  <a:lnTo>
                    <a:pt x="1" y="703"/>
                  </a:lnTo>
                  <a:lnTo>
                    <a:pt x="715" y="703"/>
                  </a:lnTo>
                  <a:lnTo>
                    <a:pt x="715" y="1"/>
                  </a:lnTo>
                  <a:close/>
                  <a:moveTo>
                    <a:pt x="1" y="1406"/>
                  </a:moveTo>
                  <a:lnTo>
                    <a:pt x="1" y="2108"/>
                  </a:lnTo>
                  <a:lnTo>
                    <a:pt x="715" y="2108"/>
                  </a:lnTo>
                  <a:lnTo>
                    <a:pt x="715" y="1406"/>
                  </a:lnTo>
                  <a:close/>
                  <a:moveTo>
                    <a:pt x="1" y="2799"/>
                  </a:moveTo>
                  <a:lnTo>
                    <a:pt x="1" y="3501"/>
                  </a:lnTo>
                  <a:lnTo>
                    <a:pt x="715" y="3501"/>
                  </a:lnTo>
                  <a:lnTo>
                    <a:pt x="715" y="2799"/>
                  </a:lnTo>
                  <a:close/>
                  <a:moveTo>
                    <a:pt x="1" y="4204"/>
                  </a:moveTo>
                  <a:lnTo>
                    <a:pt x="1" y="4906"/>
                  </a:lnTo>
                  <a:lnTo>
                    <a:pt x="715" y="4906"/>
                  </a:lnTo>
                  <a:lnTo>
                    <a:pt x="715" y="4204"/>
                  </a:lnTo>
                  <a:close/>
                  <a:moveTo>
                    <a:pt x="1" y="5609"/>
                  </a:moveTo>
                  <a:lnTo>
                    <a:pt x="1" y="6299"/>
                  </a:lnTo>
                  <a:lnTo>
                    <a:pt x="715" y="6299"/>
                  </a:lnTo>
                  <a:lnTo>
                    <a:pt x="715" y="5609"/>
                  </a:lnTo>
                  <a:close/>
                  <a:moveTo>
                    <a:pt x="1" y="7002"/>
                  </a:moveTo>
                  <a:lnTo>
                    <a:pt x="1" y="7704"/>
                  </a:lnTo>
                  <a:lnTo>
                    <a:pt x="715" y="7704"/>
                  </a:lnTo>
                  <a:lnTo>
                    <a:pt x="715" y="7002"/>
                  </a:lnTo>
                  <a:close/>
                  <a:moveTo>
                    <a:pt x="1" y="8407"/>
                  </a:moveTo>
                  <a:lnTo>
                    <a:pt x="1" y="9109"/>
                  </a:lnTo>
                  <a:lnTo>
                    <a:pt x="715" y="9109"/>
                  </a:lnTo>
                  <a:lnTo>
                    <a:pt x="715" y="8407"/>
                  </a:lnTo>
                  <a:close/>
                  <a:moveTo>
                    <a:pt x="1" y="9800"/>
                  </a:moveTo>
                  <a:lnTo>
                    <a:pt x="1" y="10502"/>
                  </a:lnTo>
                  <a:lnTo>
                    <a:pt x="715" y="10502"/>
                  </a:lnTo>
                  <a:lnTo>
                    <a:pt x="715" y="9800"/>
                  </a:lnTo>
                  <a:close/>
                  <a:moveTo>
                    <a:pt x="1" y="11205"/>
                  </a:moveTo>
                  <a:lnTo>
                    <a:pt x="1" y="11907"/>
                  </a:lnTo>
                  <a:lnTo>
                    <a:pt x="715" y="11907"/>
                  </a:lnTo>
                  <a:lnTo>
                    <a:pt x="715" y="11205"/>
                  </a:lnTo>
                  <a:close/>
                  <a:moveTo>
                    <a:pt x="1" y="12609"/>
                  </a:moveTo>
                  <a:lnTo>
                    <a:pt x="1" y="13300"/>
                  </a:lnTo>
                  <a:lnTo>
                    <a:pt x="715" y="13300"/>
                  </a:lnTo>
                  <a:lnTo>
                    <a:pt x="715" y="12609"/>
                  </a:lnTo>
                  <a:close/>
                  <a:moveTo>
                    <a:pt x="1" y="14003"/>
                  </a:moveTo>
                  <a:lnTo>
                    <a:pt x="1" y="14705"/>
                  </a:lnTo>
                  <a:lnTo>
                    <a:pt x="715" y="14705"/>
                  </a:lnTo>
                  <a:lnTo>
                    <a:pt x="715" y="14003"/>
                  </a:lnTo>
                  <a:close/>
                  <a:moveTo>
                    <a:pt x="1" y="15407"/>
                  </a:moveTo>
                  <a:lnTo>
                    <a:pt x="1" y="16110"/>
                  </a:lnTo>
                  <a:lnTo>
                    <a:pt x="715" y="16110"/>
                  </a:lnTo>
                  <a:lnTo>
                    <a:pt x="715" y="15407"/>
                  </a:lnTo>
                  <a:close/>
                  <a:moveTo>
                    <a:pt x="1" y="16800"/>
                  </a:moveTo>
                  <a:lnTo>
                    <a:pt x="1" y="17503"/>
                  </a:lnTo>
                  <a:lnTo>
                    <a:pt x="715" y="17503"/>
                  </a:lnTo>
                  <a:lnTo>
                    <a:pt x="715" y="16800"/>
                  </a:lnTo>
                  <a:close/>
                  <a:moveTo>
                    <a:pt x="1" y="18205"/>
                  </a:moveTo>
                  <a:lnTo>
                    <a:pt x="1" y="18908"/>
                  </a:lnTo>
                  <a:lnTo>
                    <a:pt x="715" y="18908"/>
                  </a:lnTo>
                  <a:lnTo>
                    <a:pt x="715" y="18205"/>
                  </a:lnTo>
                  <a:close/>
                  <a:moveTo>
                    <a:pt x="1" y="19610"/>
                  </a:moveTo>
                  <a:lnTo>
                    <a:pt x="1" y="20301"/>
                  </a:lnTo>
                  <a:lnTo>
                    <a:pt x="715" y="20301"/>
                  </a:lnTo>
                  <a:lnTo>
                    <a:pt x="715" y="19610"/>
                  </a:lnTo>
                  <a:close/>
                  <a:moveTo>
                    <a:pt x="1" y="21003"/>
                  </a:moveTo>
                  <a:lnTo>
                    <a:pt x="1" y="21706"/>
                  </a:lnTo>
                  <a:lnTo>
                    <a:pt x="715" y="21706"/>
                  </a:lnTo>
                  <a:lnTo>
                    <a:pt x="715" y="21003"/>
                  </a:lnTo>
                  <a:close/>
                  <a:moveTo>
                    <a:pt x="1" y="22408"/>
                  </a:moveTo>
                  <a:lnTo>
                    <a:pt x="1" y="23111"/>
                  </a:lnTo>
                  <a:lnTo>
                    <a:pt x="715" y="23111"/>
                  </a:lnTo>
                  <a:lnTo>
                    <a:pt x="715" y="22408"/>
                  </a:lnTo>
                  <a:close/>
                  <a:moveTo>
                    <a:pt x="1" y="23801"/>
                  </a:moveTo>
                  <a:lnTo>
                    <a:pt x="1" y="24504"/>
                  </a:lnTo>
                  <a:lnTo>
                    <a:pt x="715" y="24504"/>
                  </a:lnTo>
                  <a:lnTo>
                    <a:pt x="715" y="238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4179409" y="1472621"/>
              <a:ext cx="783976" cy="783951"/>
            </a:xfrm>
            <a:custGeom>
              <a:rect b="b" l="l" r="r" t="t"/>
              <a:pathLst>
                <a:path extrusionOk="0" h="30659" w="30660">
                  <a:moveTo>
                    <a:pt x="15336" y="0"/>
                  </a:moveTo>
                  <a:cubicBezTo>
                    <a:pt x="6871" y="0"/>
                    <a:pt x="1" y="6870"/>
                    <a:pt x="1" y="15336"/>
                  </a:cubicBezTo>
                  <a:cubicBezTo>
                    <a:pt x="1" y="23801"/>
                    <a:pt x="6871" y="30659"/>
                    <a:pt x="15336" y="30659"/>
                  </a:cubicBezTo>
                  <a:cubicBezTo>
                    <a:pt x="23801" y="30659"/>
                    <a:pt x="30659" y="23801"/>
                    <a:pt x="30659" y="15336"/>
                  </a:cubicBezTo>
                  <a:cubicBezTo>
                    <a:pt x="30659" y="6870"/>
                    <a:pt x="23801" y="0"/>
                    <a:pt x="1533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Interpreters</a:t>
              </a:r>
              <a:endParaRPr b="1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91" name="Google Shape;191;p21"/>
          <p:cNvGrpSpPr/>
          <p:nvPr/>
        </p:nvGrpSpPr>
        <p:grpSpPr>
          <a:xfrm>
            <a:off x="2744237" y="1862133"/>
            <a:ext cx="1283885" cy="1308254"/>
            <a:chOff x="2928478" y="1997765"/>
            <a:chExt cx="1154469" cy="1176382"/>
          </a:xfrm>
        </p:grpSpPr>
        <p:sp>
          <p:nvSpPr>
            <p:cNvPr id="192" name="Google Shape;192;p21"/>
            <p:cNvSpPr/>
            <p:nvPr/>
          </p:nvSpPr>
          <p:spPr>
            <a:xfrm>
              <a:off x="3626855" y="2718055"/>
              <a:ext cx="456092" cy="456092"/>
            </a:xfrm>
            <a:custGeom>
              <a:rect b="b" l="l" r="r" t="t"/>
              <a:pathLst>
                <a:path extrusionOk="0" h="17837" w="17837">
                  <a:moveTo>
                    <a:pt x="513" y="1"/>
                  </a:moveTo>
                  <a:lnTo>
                    <a:pt x="1" y="513"/>
                  </a:lnTo>
                  <a:lnTo>
                    <a:pt x="501" y="1001"/>
                  </a:lnTo>
                  <a:lnTo>
                    <a:pt x="1001" y="501"/>
                  </a:lnTo>
                  <a:lnTo>
                    <a:pt x="513" y="1"/>
                  </a:lnTo>
                  <a:close/>
                  <a:moveTo>
                    <a:pt x="1501" y="989"/>
                  </a:moveTo>
                  <a:lnTo>
                    <a:pt x="989" y="1501"/>
                  </a:lnTo>
                  <a:lnTo>
                    <a:pt x="1489" y="1989"/>
                  </a:lnTo>
                  <a:lnTo>
                    <a:pt x="1989" y="1489"/>
                  </a:lnTo>
                  <a:lnTo>
                    <a:pt x="1501" y="989"/>
                  </a:lnTo>
                  <a:close/>
                  <a:moveTo>
                    <a:pt x="2489" y="1977"/>
                  </a:moveTo>
                  <a:lnTo>
                    <a:pt x="1989" y="2489"/>
                  </a:lnTo>
                  <a:lnTo>
                    <a:pt x="2477" y="2977"/>
                  </a:lnTo>
                  <a:lnTo>
                    <a:pt x="2989" y="2477"/>
                  </a:lnTo>
                  <a:lnTo>
                    <a:pt x="2489" y="1977"/>
                  </a:lnTo>
                  <a:close/>
                  <a:moveTo>
                    <a:pt x="3477" y="2977"/>
                  </a:moveTo>
                  <a:lnTo>
                    <a:pt x="2977" y="3477"/>
                  </a:lnTo>
                  <a:lnTo>
                    <a:pt x="3466" y="3977"/>
                  </a:lnTo>
                  <a:lnTo>
                    <a:pt x="3978" y="3465"/>
                  </a:lnTo>
                  <a:lnTo>
                    <a:pt x="3477" y="2977"/>
                  </a:lnTo>
                  <a:close/>
                  <a:moveTo>
                    <a:pt x="4466" y="3965"/>
                  </a:moveTo>
                  <a:lnTo>
                    <a:pt x="3966" y="4465"/>
                  </a:lnTo>
                  <a:lnTo>
                    <a:pt x="4454" y="4966"/>
                  </a:lnTo>
                  <a:lnTo>
                    <a:pt x="4966" y="4454"/>
                  </a:lnTo>
                  <a:lnTo>
                    <a:pt x="4466" y="3965"/>
                  </a:lnTo>
                  <a:close/>
                  <a:moveTo>
                    <a:pt x="5454" y="4954"/>
                  </a:moveTo>
                  <a:lnTo>
                    <a:pt x="4954" y="5454"/>
                  </a:lnTo>
                  <a:lnTo>
                    <a:pt x="5454" y="5954"/>
                  </a:lnTo>
                  <a:lnTo>
                    <a:pt x="5954" y="5442"/>
                  </a:lnTo>
                  <a:lnTo>
                    <a:pt x="5454" y="4954"/>
                  </a:lnTo>
                  <a:close/>
                  <a:moveTo>
                    <a:pt x="6454" y="5942"/>
                  </a:moveTo>
                  <a:lnTo>
                    <a:pt x="5942" y="6442"/>
                  </a:lnTo>
                  <a:lnTo>
                    <a:pt x="6442" y="6942"/>
                  </a:lnTo>
                  <a:lnTo>
                    <a:pt x="6942" y="6442"/>
                  </a:lnTo>
                  <a:lnTo>
                    <a:pt x="6454" y="5942"/>
                  </a:lnTo>
                  <a:close/>
                  <a:moveTo>
                    <a:pt x="7442" y="6930"/>
                  </a:moveTo>
                  <a:lnTo>
                    <a:pt x="6930" y="7442"/>
                  </a:lnTo>
                  <a:lnTo>
                    <a:pt x="7430" y="7930"/>
                  </a:lnTo>
                  <a:lnTo>
                    <a:pt x="7930" y="7430"/>
                  </a:lnTo>
                  <a:lnTo>
                    <a:pt x="7442" y="6930"/>
                  </a:lnTo>
                  <a:close/>
                  <a:moveTo>
                    <a:pt x="8430" y="7918"/>
                  </a:moveTo>
                  <a:lnTo>
                    <a:pt x="7918" y="8430"/>
                  </a:lnTo>
                  <a:lnTo>
                    <a:pt x="8419" y="8918"/>
                  </a:lnTo>
                  <a:lnTo>
                    <a:pt x="8919" y="8418"/>
                  </a:lnTo>
                  <a:lnTo>
                    <a:pt x="8430" y="7918"/>
                  </a:lnTo>
                  <a:close/>
                  <a:moveTo>
                    <a:pt x="9419" y="8918"/>
                  </a:moveTo>
                  <a:lnTo>
                    <a:pt x="8919" y="9418"/>
                  </a:lnTo>
                  <a:lnTo>
                    <a:pt x="9407" y="9919"/>
                  </a:lnTo>
                  <a:lnTo>
                    <a:pt x="9919" y="9407"/>
                  </a:lnTo>
                  <a:lnTo>
                    <a:pt x="9419" y="8918"/>
                  </a:lnTo>
                  <a:close/>
                  <a:moveTo>
                    <a:pt x="10407" y="9907"/>
                  </a:moveTo>
                  <a:lnTo>
                    <a:pt x="9907" y="10407"/>
                  </a:lnTo>
                  <a:lnTo>
                    <a:pt x="10395" y="10907"/>
                  </a:lnTo>
                  <a:lnTo>
                    <a:pt x="10907" y="10395"/>
                  </a:lnTo>
                  <a:lnTo>
                    <a:pt x="10407" y="9907"/>
                  </a:lnTo>
                  <a:close/>
                  <a:moveTo>
                    <a:pt x="11395" y="10895"/>
                  </a:moveTo>
                  <a:lnTo>
                    <a:pt x="10895" y="11395"/>
                  </a:lnTo>
                  <a:lnTo>
                    <a:pt x="11383" y="11895"/>
                  </a:lnTo>
                  <a:lnTo>
                    <a:pt x="11895" y="11383"/>
                  </a:lnTo>
                  <a:lnTo>
                    <a:pt x="11395" y="10895"/>
                  </a:lnTo>
                  <a:close/>
                  <a:moveTo>
                    <a:pt x="12383" y="11883"/>
                  </a:moveTo>
                  <a:lnTo>
                    <a:pt x="11883" y="12383"/>
                  </a:lnTo>
                  <a:lnTo>
                    <a:pt x="12383" y="12883"/>
                  </a:lnTo>
                  <a:lnTo>
                    <a:pt x="12883" y="12383"/>
                  </a:lnTo>
                  <a:lnTo>
                    <a:pt x="12383" y="11883"/>
                  </a:lnTo>
                  <a:close/>
                  <a:moveTo>
                    <a:pt x="13383" y="12871"/>
                  </a:moveTo>
                  <a:lnTo>
                    <a:pt x="12871" y="13383"/>
                  </a:lnTo>
                  <a:lnTo>
                    <a:pt x="13372" y="13871"/>
                  </a:lnTo>
                  <a:lnTo>
                    <a:pt x="13872" y="13371"/>
                  </a:lnTo>
                  <a:lnTo>
                    <a:pt x="13383" y="12871"/>
                  </a:lnTo>
                  <a:close/>
                  <a:moveTo>
                    <a:pt x="14372" y="13860"/>
                  </a:moveTo>
                  <a:lnTo>
                    <a:pt x="13860" y="14371"/>
                  </a:lnTo>
                  <a:lnTo>
                    <a:pt x="14360" y="14860"/>
                  </a:lnTo>
                  <a:lnTo>
                    <a:pt x="14860" y="14360"/>
                  </a:lnTo>
                  <a:lnTo>
                    <a:pt x="14372" y="13860"/>
                  </a:lnTo>
                  <a:close/>
                  <a:moveTo>
                    <a:pt x="15360" y="14848"/>
                  </a:moveTo>
                  <a:lnTo>
                    <a:pt x="14860" y="15360"/>
                  </a:lnTo>
                  <a:lnTo>
                    <a:pt x="15348" y="15848"/>
                  </a:lnTo>
                  <a:lnTo>
                    <a:pt x="15860" y="15348"/>
                  </a:lnTo>
                  <a:lnTo>
                    <a:pt x="15360" y="14848"/>
                  </a:lnTo>
                  <a:close/>
                  <a:moveTo>
                    <a:pt x="16348" y="15848"/>
                  </a:moveTo>
                  <a:lnTo>
                    <a:pt x="15848" y="16348"/>
                  </a:lnTo>
                  <a:lnTo>
                    <a:pt x="16336" y="16848"/>
                  </a:lnTo>
                  <a:lnTo>
                    <a:pt x="16848" y="16336"/>
                  </a:lnTo>
                  <a:lnTo>
                    <a:pt x="16348" y="15848"/>
                  </a:lnTo>
                  <a:close/>
                  <a:moveTo>
                    <a:pt x="17336" y="16836"/>
                  </a:moveTo>
                  <a:lnTo>
                    <a:pt x="16836" y="17336"/>
                  </a:lnTo>
                  <a:lnTo>
                    <a:pt x="17324" y="17836"/>
                  </a:lnTo>
                  <a:lnTo>
                    <a:pt x="17836" y="17324"/>
                  </a:lnTo>
                  <a:lnTo>
                    <a:pt x="17336" y="168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2928478" y="1997765"/>
              <a:ext cx="783976" cy="783669"/>
            </a:xfrm>
            <a:custGeom>
              <a:rect b="b" l="l" r="r" t="t"/>
              <a:pathLst>
                <a:path extrusionOk="0" h="30648" w="30660">
                  <a:moveTo>
                    <a:pt x="15336" y="1"/>
                  </a:moveTo>
                  <a:cubicBezTo>
                    <a:pt x="6871" y="1"/>
                    <a:pt x="1" y="6859"/>
                    <a:pt x="1" y="15324"/>
                  </a:cubicBezTo>
                  <a:cubicBezTo>
                    <a:pt x="1" y="23789"/>
                    <a:pt x="6871" y="30647"/>
                    <a:pt x="15336" y="30647"/>
                  </a:cubicBezTo>
                  <a:cubicBezTo>
                    <a:pt x="23801" y="30647"/>
                    <a:pt x="30659" y="23789"/>
                    <a:pt x="30659" y="15324"/>
                  </a:cubicBezTo>
                  <a:cubicBezTo>
                    <a:pt x="30659" y="6859"/>
                    <a:pt x="23801" y="1"/>
                    <a:pt x="1533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Language proficiency</a:t>
              </a:r>
              <a:endParaRPr b="1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94" name="Google Shape;194;p21"/>
          <p:cNvSpPr txBox="1"/>
          <p:nvPr/>
        </p:nvSpPr>
        <p:spPr>
          <a:xfrm>
            <a:off x="5106700" y="4643150"/>
            <a:ext cx="3022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Olson &amp; Jacobson (2015)</a:t>
            </a:r>
            <a:endParaRPr sz="1000"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075" y="3044912"/>
            <a:ext cx="1283850" cy="12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s"/>
              <a:t>Cultural influence: Instruments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22"/>
          <p:cNvGrpSpPr/>
          <p:nvPr/>
        </p:nvGrpSpPr>
        <p:grpSpPr>
          <a:xfrm>
            <a:off x="6073575" y="1415363"/>
            <a:ext cx="1466000" cy="2697700"/>
            <a:chOff x="6073575" y="1415363"/>
            <a:chExt cx="1466000" cy="2697700"/>
          </a:xfrm>
        </p:grpSpPr>
        <p:sp>
          <p:nvSpPr>
            <p:cNvPr id="202" name="Google Shape;202;p22"/>
            <p:cNvSpPr/>
            <p:nvPr/>
          </p:nvSpPr>
          <p:spPr>
            <a:xfrm>
              <a:off x="6079678" y="1848613"/>
              <a:ext cx="1456750" cy="2190091"/>
            </a:xfrm>
            <a:custGeom>
              <a:rect b="b" l="l" r="r" t="t"/>
              <a:pathLst>
                <a:path extrusionOk="0" h="94953" w="5827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F99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6449488" y="1415363"/>
              <a:ext cx="725700" cy="802225"/>
            </a:xfrm>
            <a:custGeom>
              <a:rect b="b" l="l" r="r" t="t"/>
              <a:pathLst>
                <a:path extrusionOk="0" h="32089" w="29028">
                  <a:moveTo>
                    <a:pt x="14514" y="1"/>
                  </a:moveTo>
                  <a:cubicBezTo>
                    <a:pt x="13713" y="1"/>
                    <a:pt x="12913" y="209"/>
                    <a:pt x="12192" y="626"/>
                  </a:cubicBezTo>
                  <a:lnTo>
                    <a:pt x="2322" y="6329"/>
                  </a:lnTo>
                  <a:cubicBezTo>
                    <a:pt x="881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1" y="24938"/>
                    <a:pt x="2322" y="25760"/>
                  </a:cubicBezTo>
                  <a:lnTo>
                    <a:pt x="12192" y="31463"/>
                  </a:lnTo>
                  <a:cubicBezTo>
                    <a:pt x="12913" y="31880"/>
                    <a:pt x="13713" y="32088"/>
                    <a:pt x="14514" y="32088"/>
                  </a:cubicBezTo>
                  <a:cubicBezTo>
                    <a:pt x="15315" y="32088"/>
                    <a:pt x="16115" y="31880"/>
                    <a:pt x="16836" y="31463"/>
                  </a:cubicBezTo>
                  <a:lnTo>
                    <a:pt x="26706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6" y="6329"/>
                  </a:cubicBezTo>
                  <a:lnTo>
                    <a:pt x="16836" y="626"/>
                  </a:lnTo>
                  <a:cubicBezTo>
                    <a:pt x="16115" y="209"/>
                    <a:pt x="15315" y="1"/>
                    <a:pt x="14514" y="1"/>
                  </a:cubicBezTo>
                  <a:close/>
                </a:path>
              </a:pathLst>
            </a:custGeom>
            <a:solidFill>
              <a:srgbClr val="FFA099"/>
            </a:solidFill>
            <a:ln cap="flat" cmpd="sng" w="37200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2"/>
            <p:cNvSpPr txBox="1"/>
            <p:nvPr/>
          </p:nvSpPr>
          <p:spPr>
            <a:xfrm>
              <a:off x="6082775" y="2764225"/>
              <a:ext cx="1456800" cy="10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Test must differentiate a child with a disorder from a healthy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22"/>
            <p:cNvSpPr txBox="1"/>
            <p:nvPr/>
          </p:nvSpPr>
          <p:spPr>
            <a:xfrm>
              <a:off x="6073575" y="2274396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Diagnostic validity</a:t>
              </a:r>
              <a:endPara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6736138" y="3960663"/>
              <a:ext cx="152400" cy="152400"/>
            </a:xfrm>
            <a:prstGeom prst="ellipse">
              <a:avLst/>
            </a:prstGeom>
            <a:solidFill>
              <a:srgbClr val="FFA099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" name="Google Shape;207;p22"/>
          <p:cNvGrpSpPr/>
          <p:nvPr/>
        </p:nvGrpSpPr>
        <p:grpSpPr>
          <a:xfrm>
            <a:off x="1589749" y="1415363"/>
            <a:ext cx="1483376" cy="2697700"/>
            <a:chOff x="1604550" y="1415363"/>
            <a:chExt cx="1483376" cy="2697700"/>
          </a:xfrm>
        </p:grpSpPr>
        <p:sp>
          <p:nvSpPr>
            <p:cNvPr id="208" name="Google Shape;208;p22"/>
            <p:cNvSpPr/>
            <p:nvPr/>
          </p:nvSpPr>
          <p:spPr>
            <a:xfrm>
              <a:off x="1604550" y="1848613"/>
              <a:ext cx="1465375" cy="2190091"/>
            </a:xfrm>
            <a:custGeom>
              <a:rect b="b" l="l" r="r" t="t"/>
              <a:pathLst>
                <a:path extrusionOk="0" h="94953" w="58615">
                  <a:moveTo>
                    <a:pt x="0" y="0"/>
                  </a:moveTo>
                  <a:lnTo>
                    <a:pt x="0" y="94952"/>
                  </a:lnTo>
                  <a:lnTo>
                    <a:pt x="58615" y="94952"/>
                  </a:lnTo>
                  <a:lnTo>
                    <a:pt x="58615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1960238" y="1415363"/>
              <a:ext cx="725700" cy="802225"/>
            </a:xfrm>
            <a:custGeom>
              <a:rect b="b" l="l" r="r" t="t"/>
              <a:pathLst>
                <a:path extrusionOk="0" h="32089" w="29028">
                  <a:moveTo>
                    <a:pt x="14514" y="1"/>
                  </a:moveTo>
                  <a:cubicBezTo>
                    <a:pt x="13713" y="1"/>
                    <a:pt x="12913" y="209"/>
                    <a:pt x="12192" y="626"/>
                  </a:cubicBezTo>
                  <a:lnTo>
                    <a:pt x="2322" y="6329"/>
                  </a:lnTo>
                  <a:cubicBezTo>
                    <a:pt x="881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1" y="24938"/>
                    <a:pt x="2322" y="25760"/>
                  </a:cubicBezTo>
                  <a:lnTo>
                    <a:pt x="12192" y="31463"/>
                  </a:lnTo>
                  <a:cubicBezTo>
                    <a:pt x="12913" y="31880"/>
                    <a:pt x="13713" y="32088"/>
                    <a:pt x="14514" y="32088"/>
                  </a:cubicBezTo>
                  <a:cubicBezTo>
                    <a:pt x="15315" y="32088"/>
                    <a:pt x="16115" y="31880"/>
                    <a:pt x="16836" y="31463"/>
                  </a:cubicBezTo>
                  <a:lnTo>
                    <a:pt x="26706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6" y="6329"/>
                  </a:cubicBezTo>
                  <a:lnTo>
                    <a:pt x="16836" y="626"/>
                  </a:lnTo>
                  <a:cubicBezTo>
                    <a:pt x="16115" y="209"/>
                    <a:pt x="15315" y="1"/>
                    <a:pt x="14514" y="1"/>
                  </a:cubicBezTo>
                  <a:close/>
                </a:path>
              </a:pathLst>
            </a:custGeom>
            <a:solidFill>
              <a:srgbClr val="5EB2FC"/>
            </a:solidFill>
            <a:ln cap="flat" cmpd="sng" w="37200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2"/>
            <p:cNvSpPr txBox="1"/>
            <p:nvPr/>
          </p:nvSpPr>
          <p:spPr>
            <a:xfrm>
              <a:off x="1622426" y="2764225"/>
              <a:ext cx="1465500" cy="108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Tests must tap into the same cognitive ability across different cultures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22"/>
            <p:cNvSpPr txBox="1"/>
            <p:nvPr/>
          </p:nvSpPr>
          <p:spPr>
            <a:xfrm>
              <a:off x="1622425" y="2274408"/>
              <a:ext cx="146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Construct validity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2261038" y="3960663"/>
              <a:ext cx="152400" cy="152400"/>
            </a:xfrm>
            <a:prstGeom prst="ellipse">
              <a:avLst/>
            </a:prstGeom>
            <a:solidFill>
              <a:srgbClr val="5EB2FC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13" name="Google Shape;213;p22"/>
          <p:cNvCxnSpPr>
            <a:stCxn id="212" idx="4"/>
            <a:endCxn id="214" idx="4"/>
          </p:cNvCxnSpPr>
          <p:nvPr/>
        </p:nvCxnSpPr>
        <p:spPr>
          <a:xfrm flipH="1" rot="-5400000">
            <a:off x="3074836" y="3360663"/>
            <a:ext cx="600" cy="15054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2"/>
          <p:cNvCxnSpPr/>
          <p:nvPr/>
        </p:nvCxnSpPr>
        <p:spPr>
          <a:xfrm flipH="1" rot="-5400000">
            <a:off x="6065263" y="3368013"/>
            <a:ext cx="600" cy="14907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216" name="Google Shape;216;p22"/>
          <p:cNvGrpSpPr/>
          <p:nvPr/>
        </p:nvGrpSpPr>
        <p:grpSpPr>
          <a:xfrm>
            <a:off x="3098059" y="1415363"/>
            <a:ext cx="1462766" cy="2697700"/>
            <a:chOff x="3098059" y="1415363"/>
            <a:chExt cx="1462766" cy="2697700"/>
          </a:xfrm>
        </p:grpSpPr>
        <p:sp>
          <p:nvSpPr>
            <p:cNvPr id="217" name="Google Shape;217;p22"/>
            <p:cNvSpPr/>
            <p:nvPr/>
          </p:nvSpPr>
          <p:spPr>
            <a:xfrm>
              <a:off x="3098059" y="1848613"/>
              <a:ext cx="1456750" cy="2190091"/>
            </a:xfrm>
            <a:custGeom>
              <a:rect b="b" l="l" r="r" t="t"/>
              <a:pathLst>
                <a:path extrusionOk="0" h="94953" w="5827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3458038" y="1415363"/>
              <a:ext cx="725400" cy="802225"/>
            </a:xfrm>
            <a:custGeom>
              <a:rect b="b" l="l" r="r" t="t"/>
              <a:pathLst>
                <a:path extrusionOk="0" h="32089" w="29016">
                  <a:moveTo>
                    <a:pt x="14508" y="1"/>
                  </a:moveTo>
                  <a:cubicBezTo>
                    <a:pt x="13708" y="1"/>
                    <a:pt x="12907" y="209"/>
                    <a:pt x="12192" y="626"/>
                  </a:cubicBezTo>
                  <a:lnTo>
                    <a:pt x="2310" y="6329"/>
                  </a:lnTo>
                  <a:cubicBezTo>
                    <a:pt x="882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2" y="24938"/>
                    <a:pt x="2310" y="25760"/>
                  </a:cubicBezTo>
                  <a:lnTo>
                    <a:pt x="12192" y="31463"/>
                  </a:lnTo>
                  <a:cubicBezTo>
                    <a:pt x="12907" y="31880"/>
                    <a:pt x="13708" y="32088"/>
                    <a:pt x="14508" y="32088"/>
                  </a:cubicBezTo>
                  <a:cubicBezTo>
                    <a:pt x="15309" y="32088"/>
                    <a:pt x="16110" y="31880"/>
                    <a:pt x="16824" y="31463"/>
                  </a:cubicBezTo>
                  <a:lnTo>
                    <a:pt x="26706" y="25760"/>
                  </a:lnTo>
                  <a:cubicBezTo>
                    <a:pt x="28135" y="24938"/>
                    <a:pt x="29016" y="23403"/>
                    <a:pt x="29016" y="21748"/>
                  </a:cubicBezTo>
                  <a:lnTo>
                    <a:pt x="29016" y="10341"/>
                  </a:lnTo>
                  <a:cubicBezTo>
                    <a:pt x="29016" y="8686"/>
                    <a:pt x="28135" y="7151"/>
                    <a:pt x="26706" y="6329"/>
                  </a:cubicBezTo>
                  <a:lnTo>
                    <a:pt x="16824" y="626"/>
                  </a:lnTo>
                  <a:cubicBezTo>
                    <a:pt x="16110" y="209"/>
                    <a:pt x="15309" y="1"/>
                    <a:pt x="14508" y="1"/>
                  </a:cubicBezTo>
                  <a:close/>
                </a:path>
              </a:pathLst>
            </a:custGeom>
            <a:solidFill>
              <a:srgbClr val="69E781"/>
            </a:solidFill>
            <a:ln cap="flat" cmpd="sng" w="37200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 txBox="1"/>
            <p:nvPr/>
          </p:nvSpPr>
          <p:spPr>
            <a:xfrm>
              <a:off x="3104025" y="2764225"/>
              <a:ext cx="1456800" cy="108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Tests must have the same meaning and interpretation across different cultures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22"/>
            <p:cNvSpPr txBox="1"/>
            <p:nvPr/>
          </p:nvSpPr>
          <p:spPr>
            <a:xfrm>
              <a:off x="3101049" y="2268208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Equivalence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3751625" y="3960663"/>
              <a:ext cx="152400" cy="152400"/>
            </a:xfrm>
            <a:prstGeom prst="ellipse">
              <a:avLst/>
            </a:prstGeom>
            <a:solidFill>
              <a:srgbClr val="69E781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22"/>
          <p:cNvGrpSpPr/>
          <p:nvPr/>
        </p:nvGrpSpPr>
        <p:grpSpPr>
          <a:xfrm>
            <a:off x="2152212" y="1646857"/>
            <a:ext cx="340573" cy="339271"/>
            <a:chOff x="2085450" y="842250"/>
            <a:chExt cx="483700" cy="481850"/>
          </a:xfrm>
        </p:grpSpPr>
        <p:sp>
          <p:nvSpPr>
            <p:cNvPr id="222" name="Google Shape;222;p22"/>
            <p:cNvSpPr/>
            <p:nvPr/>
          </p:nvSpPr>
          <p:spPr>
            <a:xfrm>
              <a:off x="2085450" y="1151875"/>
              <a:ext cx="143650" cy="87575"/>
            </a:xfrm>
            <a:custGeom>
              <a:rect b="b" l="l" r="r" t="t"/>
              <a:pathLst>
                <a:path extrusionOk="0" h="3503" w="5746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2274775" y="842250"/>
              <a:ext cx="294375" cy="197650"/>
            </a:xfrm>
            <a:custGeom>
              <a:rect b="b" l="l" r="r" t="t"/>
              <a:pathLst>
                <a:path extrusionOk="0" h="7906" w="11775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2085525" y="926925"/>
              <a:ext cx="483625" cy="397175"/>
            </a:xfrm>
            <a:custGeom>
              <a:rect b="b" l="l" r="r" t="t"/>
              <a:pathLst>
                <a:path extrusionOk="0" h="15887" w="19345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5" name="Google Shape;225;p22"/>
          <p:cNvGrpSpPr/>
          <p:nvPr/>
        </p:nvGrpSpPr>
        <p:grpSpPr>
          <a:xfrm>
            <a:off x="4585756" y="1415363"/>
            <a:ext cx="1459894" cy="2697700"/>
            <a:chOff x="4585756" y="1415363"/>
            <a:chExt cx="1459894" cy="2697700"/>
          </a:xfrm>
        </p:grpSpPr>
        <p:sp>
          <p:nvSpPr>
            <p:cNvPr id="226" name="Google Shape;226;p22"/>
            <p:cNvSpPr/>
            <p:nvPr/>
          </p:nvSpPr>
          <p:spPr>
            <a:xfrm>
              <a:off x="4585756" y="1848613"/>
              <a:ext cx="1456750" cy="2190091"/>
            </a:xfrm>
            <a:custGeom>
              <a:rect b="b" l="l" r="r" t="t"/>
              <a:pathLst>
                <a:path extrusionOk="0" h="94953" w="58270">
                  <a:moveTo>
                    <a:pt x="0" y="0"/>
                  </a:moveTo>
                  <a:lnTo>
                    <a:pt x="0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4955538" y="1415363"/>
              <a:ext cx="725725" cy="802225"/>
            </a:xfrm>
            <a:custGeom>
              <a:rect b="b" l="l" r="r" t="t"/>
              <a:pathLst>
                <a:path extrusionOk="0" h="32089" w="29029">
                  <a:moveTo>
                    <a:pt x="14515" y="1"/>
                  </a:moveTo>
                  <a:cubicBezTo>
                    <a:pt x="13714" y="1"/>
                    <a:pt x="12913" y="209"/>
                    <a:pt x="12193" y="626"/>
                  </a:cubicBezTo>
                  <a:lnTo>
                    <a:pt x="2323" y="6329"/>
                  </a:lnTo>
                  <a:cubicBezTo>
                    <a:pt x="882" y="7151"/>
                    <a:pt x="1" y="8686"/>
                    <a:pt x="1" y="10341"/>
                  </a:cubicBezTo>
                  <a:lnTo>
                    <a:pt x="1" y="21748"/>
                  </a:lnTo>
                  <a:cubicBezTo>
                    <a:pt x="1" y="23403"/>
                    <a:pt x="882" y="24938"/>
                    <a:pt x="2323" y="25760"/>
                  </a:cubicBezTo>
                  <a:lnTo>
                    <a:pt x="12193" y="31463"/>
                  </a:lnTo>
                  <a:cubicBezTo>
                    <a:pt x="12913" y="31880"/>
                    <a:pt x="13714" y="32088"/>
                    <a:pt x="14515" y="32088"/>
                  </a:cubicBezTo>
                  <a:cubicBezTo>
                    <a:pt x="15315" y="32088"/>
                    <a:pt x="16116" y="31880"/>
                    <a:pt x="16836" y="31463"/>
                  </a:cubicBezTo>
                  <a:lnTo>
                    <a:pt x="26707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7" y="6329"/>
                  </a:cubicBezTo>
                  <a:lnTo>
                    <a:pt x="16836" y="626"/>
                  </a:lnTo>
                  <a:cubicBezTo>
                    <a:pt x="16116" y="209"/>
                    <a:pt x="15315" y="1"/>
                    <a:pt x="14515" y="1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37200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 txBox="1"/>
            <p:nvPr/>
          </p:nvSpPr>
          <p:spPr>
            <a:xfrm>
              <a:off x="4588850" y="2764225"/>
              <a:ext cx="1456800" cy="11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Normative data in specific populations is scarce (e.g. Arab World) or non- representative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22"/>
            <p:cNvSpPr txBox="1"/>
            <p:nvPr/>
          </p:nvSpPr>
          <p:spPr>
            <a:xfrm>
              <a:off x="4588800" y="2268208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Norms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5241038" y="3960663"/>
              <a:ext cx="152400" cy="152400"/>
            </a:xfrm>
            <a:prstGeom prst="ellipse">
              <a:avLst/>
            </a:prstGeom>
            <a:solidFill>
              <a:srgbClr val="FCBD24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1" name="Google Shape;2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150" y="1646200"/>
            <a:ext cx="340575" cy="3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100" y="1646200"/>
            <a:ext cx="340575" cy="3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4675" y="1646200"/>
            <a:ext cx="340575" cy="34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/>
          <p:nvPr/>
        </p:nvSpPr>
        <p:spPr>
          <a:xfrm rot="5400000">
            <a:off x="5231425" y="-164125"/>
            <a:ext cx="173100" cy="2985900"/>
          </a:xfrm>
          <a:prstGeom prst="leftBracket">
            <a:avLst>
              <a:gd fmla="val 8333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2"/>
          <p:cNvSpPr txBox="1"/>
          <p:nvPr/>
        </p:nvSpPr>
        <p:spPr>
          <a:xfrm>
            <a:off x="3491075" y="4643150"/>
            <a:ext cx="463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Fasfous et al. (2017); Pedraza &amp; Mungas (2008); 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Olson &amp; Jacobson (2015)</a:t>
            </a:r>
            <a:endParaRPr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s"/>
              <a:t>Cultural influence: Instruments &gt; Raven’s Progressive Matrices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813" y="1312925"/>
            <a:ext cx="1235205" cy="14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 txBox="1"/>
          <p:nvPr/>
        </p:nvSpPr>
        <p:spPr>
          <a:xfrm>
            <a:off x="566850" y="2898850"/>
            <a:ext cx="2411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Raven's Progressive Matrices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Non-verbal test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supposedly 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“culture-free”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used to study intelligence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Normative data collected in the 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UK in 1982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(5 to 11 years old for the Coloured version)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3420025" y="2898850"/>
            <a:ext cx="24111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 of today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Application of UK norms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 in other countries 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indistinctly (clinic and research)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Publications 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 wrong IQ transformations</a:t>
            </a:r>
            <a:endParaRPr b="1" sz="1000">
              <a:solidFill>
                <a:srgbClr val="01CF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6166038" y="2898850"/>
            <a:ext cx="24111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the fact that...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Western tests are 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not applicable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other cultures (Greenfield, 1997)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Intelligence tests do 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not always measure intelligence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(Fasfous et al., 2013)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5" name="Google Shape;245;p23"/>
          <p:cNvGrpSpPr/>
          <p:nvPr/>
        </p:nvGrpSpPr>
        <p:grpSpPr>
          <a:xfrm>
            <a:off x="3815386" y="1312925"/>
            <a:ext cx="1620399" cy="1405825"/>
            <a:chOff x="3654524" y="1618050"/>
            <a:chExt cx="1620399" cy="1405825"/>
          </a:xfrm>
        </p:grpSpPr>
        <p:pic>
          <p:nvPicPr>
            <p:cNvPr id="246" name="Google Shape;246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69097" y="1618050"/>
              <a:ext cx="1405825" cy="140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54524" y="2571750"/>
              <a:ext cx="452125" cy="452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8687" y="1312925"/>
            <a:ext cx="1405825" cy="14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s"/>
              <a:t>Cultural influence: Instruments </a:t>
            </a:r>
            <a:r>
              <a:rPr lang="es"/>
              <a:t>&gt; Raven’s Progressive Matrices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 txBox="1"/>
          <p:nvPr/>
        </p:nvSpPr>
        <p:spPr>
          <a:xfrm>
            <a:off x="5023450" y="47292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Bakhiet et al. (2018)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5" name="Google Shape;255;p24"/>
          <p:cNvPicPr preferRelativeResize="0"/>
          <p:nvPr/>
        </p:nvPicPr>
        <p:blipFill rotWithShape="1">
          <a:blip r:embed="rId3">
            <a:alphaModFix/>
          </a:blip>
          <a:srcRect b="81307" l="0" r="0" t="0"/>
          <a:stretch/>
        </p:blipFill>
        <p:spPr>
          <a:xfrm>
            <a:off x="417200" y="1163975"/>
            <a:ext cx="7152349" cy="68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8749" y="1853800"/>
            <a:ext cx="3570701" cy="276662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 txBox="1"/>
          <p:nvPr/>
        </p:nvSpPr>
        <p:spPr>
          <a:xfrm>
            <a:off x="591550" y="2856113"/>
            <a:ext cx="2907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50">
                <a:solidFill>
                  <a:srgbClr val="2E2E2E"/>
                </a:solidFill>
                <a:latin typeface="Roboto"/>
                <a:ea typeface="Roboto"/>
                <a:cs typeface="Roboto"/>
                <a:sym typeface="Roboto"/>
              </a:rPr>
              <a:t>“Arab children exhibit an </a:t>
            </a:r>
            <a:r>
              <a:rPr b="1" lang="es" sz="125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age-dependent IQ decline</a:t>
            </a:r>
            <a:r>
              <a:rPr lang="es" sz="1250">
                <a:solidFill>
                  <a:srgbClr val="2E2E2E"/>
                </a:solidFill>
                <a:latin typeface="Roboto"/>
                <a:ea typeface="Roboto"/>
                <a:cs typeface="Roboto"/>
                <a:sym typeface="Roboto"/>
              </a:rPr>
              <a:t> relative to Caucasian children”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8" name="Google Shape;258;p24"/>
          <p:cNvGrpSpPr/>
          <p:nvPr/>
        </p:nvGrpSpPr>
        <p:grpSpPr>
          <a:xfrm>
            <a:off x="1709669" y="2928295"/>
            <a:ext cx="670766" cy="689824"/>
            <a:chOff x="6005754" y="3235335"/>
            <a:chExt cx="452700" cy="452700"/>
          </a:xfrm>
        </p:grpSpPr>
        <p:sp>
          <p:nvSpPr>
            <p:cNvPr id="259" name="Google Shape;259;p24"/>
            <p:cNvSpPr/>
            <p:nvPr/>
          </p:nvSpPr>
          <p:spPr>
            <a:xfrm>
              <a:off x="6005754" y="3235335"/>
              <a:ext cx="452700" cy="452700"/>
            </a:xfrm>
            <a:prstGeom prst="ellipse">
              <a:avLst/>
            </a:prstGeom>
            <a:solidFill>
              <a:srgbClr val="FF5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6094881" y="3337148"/>
              <a:ext cx="274532" cy="274551"/>
            </a:xfrm>
            <a:custGeom>
              <a:rect b="b" l="l" r="r" t="t"/>
              <a:pathLst>
                <a:path extrusionOk="0" h="6093" w="6239">
                  <a:moveTo>
                    <a:pt x="763" y="1"/>
                  </a:moveTo>
                  <a:cubicBezTo>
                    <a:pt x="598" y="1"/>
                    <a:pt x="430" y="60"/>
                    <a:pt x="301" y="189"/>
                  </a:cubicBezTo>
                  <a:cubicBezTo>
                    <a:pt x="34" y="422"/>
                    <a:pt x="34" y="889"/>
                    <a:pt x="301" y="1156"/>
                  </a:cubicBezTo>
                  <a:lnTo>
                    <a:pt x="2169" y="3057"/>
                  </a:lnTo>
                  <a:lnTo>
                    <a:pt x="268" y="4925"/>
                  </a:lnTo>
                  <a:cubicBezTo>
                    <a:pt x="1" y="5192"/>
                    <a:pt x="1" y="5593"/>
                    <a:pt x="234" y="5859"/>
                  </a:cubicBezTo>
                  <a:cubicBezTo>
                    <a:pt x="376" y="6001"/>
                    <a:pt x="565" y="6077"/>
                    <a:pt x="751" y="6077"/>
                  </a:cubicBezTo>
                  <a:cubicBezTo>
                    <a:pt x="915" y="6077"/>
                    <a:pt x="1076" y="6018"/>
                    <a:pt x="1202" y="5893"/>
                  </a:cubicBezTo>
                  <a:lnTo>
                    <a:pt x="3103" y="3991"/>
                  </a:lnTo>
                  <a:lnTo>
                    <a:pt x="4971" y="5893"/>
                  </a:lnTo>
                  <a:cubicBezTo>
                    <a:pt x="5104" y="6026"/>
                    <a:pt x="5280" y="6093"/>
                    <a:pt x="5455" y="6093"/>
                  </a:cubicBezTo>
                  <a:cubicBezTo>
                    <a:pt x="5630" y="6093"/>
                    <a:pt x="5805" y="6026"/>
                    <a:pt x="5938" y="5893"/>
                  </a:cubicBezTo>
                  <a:cubicBezTo>
                    <a:pt x="6205" y="5626"/>
                    <a:pt x="6205" y="5192"/>
                    <a:pt x="5938" y="4959"/>
                  </a:cubicBezTo>
                  <a:lnTo>
                    <a:pt x="4070" y="3057"/>
                  </a:lnTo>
                  <a:lnTo>
                    <a:pt x="5972" y="1189"/>
                  </a:lnTo>
                  <a:cubicBezTo>
                    <a:pt x="6239" y="923"/>
                    <a:pt x="6239" y="489"/>
                    <a:pt x="5972" y="222"/>
                  </a:cubicBezTo>
                  <a:cubicBezTo>
                    <a:pt x="5838" y="89"/>
                    <a:pt x="5663" y="22"/>
                    <a:pt x="5488" y="22"/>
                  </a:cubicBezTo>
                  <a:cubicBezTo>
                    <a:pt x="5313" y="22"/>
                    <a:pt x="5138" y="89"/>
                    <a:pt x="5004" y="222"/>
                  </a:cubicBezTo>
                  <a:lnTo>
                    <a:pt x="3136" y="2090"/>
                  </a:lnTo>
                  <a:lnTo>
                    <a:pt x="1235" y="189"/>
                  </a:lnTo>
                  <a:cubicBezTo>
                    <a:pt x="1114" y="68"/>
                    <a:pt x="94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5"/>
          <p:cNvPicPr preferRelativeResize="0"/>
          <p:nvPr/>
        </p:nvPicPr>
        <p:blipFill rotWithShape="1">
          <a:blip r:embed="rId3">
            <a:alphaModFix/>
          </a:blip>
          <a:srcRect b="81307" l="0" r="0" t="0"/>
          <a:stretch/>
        </p:blipFill>
        <p:spPr>
          <a:xfrm>
            <a:off x="417200" y="1163975"/>
            <a:ext cx="7152349" cy="68982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s"/>
              <a:t>Cultural influence: Instruments</a:t>
            </a:r>
            <a:r>
              <a:rPr lang="es"/>
              <a:t> &gt; Raven’s Progressive Matrices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Google Shape;267;p25"/>
          <p:cNvGrpSpPr/>
          <p:nvPr/>
        </p:nvGrpSpPr>
        <p:grpSpPr>
          <a:xfrm>
            <a:off x="2152212" y="1646857"/>
            <a:ext cx="340573" cy="339271"/>
            <a:chOff x="2085450" y="842250"/>
            <a:chExt cx="483700" cy="481850"/>
          </a:xfrm>
        </p:grpSpPr>
        <p:sp>
          <p:nvSpPr>
            <p:cNvPr id="268" name="Google Shape;268;p25"/>
            <p:cNvSpPr/>
            <p:nvPr/>
          </p:nvSpPr>
          <p:spPr>
            <a:xfrm>
              <a:off x="2085450" y="1151875"/>
              <a:ext cx="143650" cy="87575"/>
            </a:xfrm>
            <a:custGeom>
              <a:rect b="b" l="l" r="r" t="t"/>
              <a:pathLst>
                <a:path extrusionOk="0" h="3503" w="5746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2274775" y="842250"/>
              <a:ext cx="294375" cy="197650"/>
            </a:xfrm>
            <a:custGeom>
              <a:rect b="b" l="l" r="r" t="t"/>
              <a:pathLst>
                <a:path extrusionOk="0" h="7906" w="11775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2085525" y="926925"/>
              <a:ext cx="483625" cy="397175"/>
            </a:xfrm>
            <a:custGeom>
              <a:rect b="b" l="l" r="r" t="t"/>
              <a:pathLst>
                <a:path extrusionOk="0" h="15887" w="19345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71" name="Google Shape;2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9150" y="1646200"/>
            <a:ext cx="340575" cy="3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100" y="1646200"/>
            <a:ext cx="340575" cy="3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4675" y="1646200"/>
            <a:ext cx="340575" cy="340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25"/>
          <p:cNvGrpSpPr/>
          <p:nvPr/>
        </p:nvGrpSpPr>
        <p:grpSpPr>
          <a:xfrm>
            <a:off x="2196482" y="1163352"/>
            <a:ext cx="252018" cy="252018"/>
            <a:chOff x="6005754" y="3235335"/>
            <a:chExt cx="452700" cy="452700"/>
          </a:xfrm>
        </p:grpSpPr>
        <p:sp>
          <p:nvSpPr>
            <p:cNvPr id="275" name="Google Shape;275;p25"/>
            <p:cNvSpPr/>
            <p:nvPr/>
          </p:nvSpPr>
          <p:spPr>
            <a:xfrm>
              <a:off x="6005754" y="3235335"/>
              <a:ext cx="452700" cy="452700"/>
            </a:xfrm>
            <a:prstGeom prst="ellipse">
              <a:avLst/>
            </a:prstGeom>
            <a:solidFill>
              <a:srgbClr val="FF5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6094881" y="3337148"/>
              <a:ext cx="274532" cy="274551"/>
            </a:xfrm>
            <a:custGeom>
              <a:rect b="b" l="l" r="r" t="t"/>
              <a:pathLst>
                <a:path extrusionOk="0" h="6093" w="6239">
                  <a:moveTo>
                    <a:pt x="763" y="1"/>
                  </a:moveTo>
                  <a:cubicBezTo>
                    <a:pt x="598" y="1"/>
                    <a:pt x="430" y="60"/>
                    <a:pt x="301" y="189"/>
                  </a:cubicBezTo>
                  <a:cubicBezTo>
                    <a:pt x="34" y="422"/>
                    <a:pt x="34" y="889"/>
                    <a:pt x="301" y="1156"/>
                  </a:cubicBezTo>
                  <a:lnTo>
                    <a:pt x="2169" y="3057"/>
                  </a:lnTo>
                  <a:lnTo>
                    <a:pt x="268" y="4925"/>
                  </a:lnTo>
                  <a:cubicBezTo>
                    <a:pt x="1" y="5192"/>
                    <a:pt x="1" y="5593"/>
                    <a:pt x="234" y="5859"/>
                  </a:cubicBezTo>
                  <a:cubicBezTo>
                    <a:pt x="376" y="6001"/>
                    <a:pt x="565" y="6077"/>
                    <a:pt x="751" y="6077"/>
                  </a:cubicBezTo>
                  <a:cubicBezTo>
                    <a:pt x="915" y="6077"/>
                    <a:pt x="1076" y="6018"/>
                    <a:pt x="1202" y="5893"/>
                  </a:cubicBezTo>
                  <a:lnTo>
                    <a:pt x="3103" y="3991"/>
                  </a:lnTo>
                  <a:lnTo>
                    <a:pt x="4971" y="5893"/>
                  </a:lnTo>
                  <a:cubicBezTo>
                    <a:pt x="5104" y="6026"/>
                    <a:pt x="5280" y="6093"/>
                    <a:pt x="5455" y="6093"/>
                  </a:cubicBezTo>
                  <a:cubicBezTo>
                    <a:pt x="5630" y="6093"/>
                    <a:pt x="5805" y="6026"/>
                    <a:pt x="5938" y="5893"/>
                  </a:cubicBezTo>
                  <a:cubicBezTo>
                    <a:pt x="6205" y="5626"/>
                    <a:pt x="6205" y="5192"/>
                    <a:pt x="5938" y="4959"/>
                  </a:cubicBezTo>
                  <a:lnTo>
                    <a:pt x="4070" y="3057"/>
                  </a:lnTo>
                  <a:lnTo>
                    <a:pt x="5972" y="1189"/>
                  </a:lnTo>
                  <a:cubicBezTo>
                    <a:pt x="6239" y="923"/>
                    <a:pt x="6239" y="489"/>
                    <a:pt x="5972" y="222"/>
                  </a:cubicBezTo>
                  <a:cubicBezTo>
                    <a:pt x="5838" y="89"/>
                    <a:pt x="5663" y="22"/>
                    <a:pt x="5488" y="22"/>
                  </a:cubicBezTo>
                  <a:cubicBezTo>
                    <a:pt x="5313" y="22"/>
                    <a:pt x="5138" y="89"/>
                    <a:pt x="5004" y="222"/>
                  </a:cubicBezTo>
                  <a:lnTo>
                    <a:pt x="3136" y="2090"/>
                  </a:lnTo>
                  <a:lnTo>
                    <a:pt x="1235" y="189"/>
                  </a:lnTo>
                  <a:cubicBezTo>
                    <a:pt x="1114" y="68"/>
                    <a:pt x="94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" name="Google Shape;277;p25"/>
          <p:cNvGrpSpPr/>
          <p:nvPr/>
        </p:nvGrpSpPr>
        <p:grpSpPr>
          <a:xfrm>
            <a:off x="3703432" y="1163352"/>
            <a:ext cx="252018" cy="252018"/>
            <a:chOff x="6005754" y="3235335"/>
            <a:chExt cx="452700" cy="452700"/>
          </a:xfrm>
        </p:grpSpPr>
        <p:sp>
          <p:nvSpPr>
            <p:cNvPr id="278" name="Google Shape;278;p25"/>
            <p:cNvSpPr/>
            <p:nvPr/>
          </p:nvSpPr>
          <p:spPr>
            <a:xfrm>
              <a:off x="6005754" y="3235335"/>
              <a:ext cx="452700" cy="452700"/>
            </a:xfrm>
            <a:prstGeom prst="ellipse">
              <a:avLst/>
            </a:prstGeom>
            <a:solidFill>
              <a:srgbClr val="FF5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6094881" y="3337148"/>
              <a:ext cx="274532" cy="274551"/>
            </a:xfrm>
            <a:custGeom>
              <a:rect b="b" l="l" r="r" t="t"/>
              <a:pathLst>
                <a:path extrusionOk="0" h="6093" w="6239">
                  <a:moveTo>
                    <a:pt x="763" y="1"/>
                  </a:moveTo>
                  <a:cubicBezTo>
                    <a:pt x="598" y="1"/>
                    <a:pt x="430" y="60"/>
                    <a:pt x="301" y="189"/>
                  </a:cubicBezTo>
                  <a:cubicBezTo>
                    <a:pt x="34" y="422"/>
                    <a:pt x="34" y="889"/>
                    <a:pt x="301" y="1156"/>
                  </a:cubicBezTo>
                  <a:lnTo>
                    <a:pt x="2169" y="3057"/>
                  </a:lnTo>
                  <a:lnTo>
                    <a:pt x="268" y="4925"/>
                  </a:lnTo>
                  <a:cubicBezTo>
                    <a:pt x="1" y="5192"/>
                    <a:pt x="1" y="5593"/>
                    <a:pt x="234" y="5859"/>
                  </a:cubicBezTo>
                  <a:cubicBezTo>
                    <a:pt x="376" y="6001"/>
                    <a:pt x="565" y="6077"/>
                    <a:pt x="751" y="6077"/>
                  </a:cubicBezTo>
                  <a:cubicBezTo>
                    <a:pt x="915" y="6077"/>
                    <a:pt x="1076" y="6018"/>
                    <a:pt x="1202" y="5893"/>
                  </a:cubicBezTo>
                  <a:lnTo>
                    <a:pt x="3103" y="3991"/>
                  </a:lnTo>
                  <a:lnTo>
                    <a:pt x="4971" y="5893"/>
                  </a:lnTo>
                  <a:cubicBezTo>
                    <a:pt x="5104" y="6026"/>
                    <a:pt x="5280" y="6093"/>
                    <a:pt x="5455" y="6093"/>
                  </a:cubicBezTo>
                  <a:cubicBezTo>
                    <a:pt x="5630" y="6093"/>
                    <a:pt x="5805" y="6026"/>
                    <a:pt x="5938" y="5893"/>
                  </a:cubicBezTo>
                  <a:cubicBezTo>
                    <a:pt x="6205" y="5626"/>
                    <a:pt x="6205" y="5192"/>
                    <a:pt x="5938" y="4959"/>
                  </a:cubicBezTo>
                  <a:lnTo>
                    <a:pt x="4070" y="3057"/>
                  </a:lnTo>
                  <a:lnTo>
                    <a:pt x="5972" y="1189"/>
                  </a:lnTo>
                  <a:cubicBezTo>
                    <a:pt x="6239" y="923"/>
                    <a:pt x="6239" y="489"/>
                    <a:pt x="5972" y="222"/>
                  </a:cubicBezTo>
                  <a:cubicBezTo>
                    <a:pt x="5838" y="89"/>
                    <a:pt x="5663" y="22"/>
                    <a:pt x="5488" y="22"/>
                  </a:cubicBezTo>
                  <a:cubicBezTo>
                    <a:pt x="5313" y="22"/>
                    <a:pt x="5138" y="89"/>
                    <a:pt x="5004" y="222"/>
                  </a:cubicBezTo>
                  <a:lnTo>
                    <a:pt x="3136" y="2090"/>
                  </a:lnTo>
                  <a:lnTo>
                    <a:pt x="1235" y="189"/>
                  </a:lnTo>
                  <a:cubicBezTo>
                    <a:pt x="1114" y="68"/>
                    <a:pt x="94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" name="Google Shape;280;p25"/>
          <p:cNvGrpSpPr/>
          <p:nvPr/>
        </p:nvGrpSpPr>
        <p:grpSpPr>
          <a:xfrm>
            <a:off x="5191194" y="1163352"/>
            <a:ext cx="252018" cy="252018"/>
            <a:chOff x="6005754" y="3235335"/>
            <a:chExt cx="452700" cy="452700"/>
          </a:xfrm>
        </p:grpSpPr>
        <p:sp>
          <p:nvSpPr>
            <p:cNvPr id="281" name="Google Shape;281;p25"/>
            <p:cNvSpPr/>
            <p:nvPr/>
          </p:nvSpPr>
          <p:spPr>
            <a:xfrm>
              <a:off x="6005754" y="3235335"/>
              <a:ext cx="452700" cy="452700"/>
            </a:xfrm>
            <a:prstGeom prst="ellipse">
              <a:avLst/>
            </a:prstGeom>
            <a:solidFill>
              <a:srgbClr val="FF5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6094881" y="3337148"/>
              <a:ext cx="274532" cy="274551"/>
            </a:xfrm>
            <a:custGeom>
              <a:rect b="b" l="l" r="r" t="t"/>
              <a:pathLst>
                <a:path extrusionOk="0" h="6093" w="6239">
                  <a:moveTo>
                    <a:pt x="763" y="1"/>
                  </a:moveTo>
                  <a:cubicBezTo>
                    <a:pt x="598" y="1"/>
                    <a:pt x="430" y="60"/>
                    <a:pt x="301" y="189"/>
                  </a:cubicBezTo>
                  <a:cubicBezTo>
                    <a:pt x="34" y="422"/>
                    <a:pt x="34" y="889"/>
                    <a:pt x="301" y="1156"/>
                  </a:cubicBezTo>
                  <a:lnTo>
                    <a:pt x="2169" y="3057"/>
                  </a:lnTo>
                  <a:lnTo>
                    <a:pt x="268" y="4925"/>
                  </a:lnTo>
                  <a:cubicBezTo>
                    <a:pt x="1" y="5192"/>
                    <a:pt x="1" y="5593"/>
                    <a:pt x="234" y="5859"/>
                  </a:cubicBezTo>
                  <a:cubicBezTo>
                    <a:pt x="376" y="6001"/>
                    <a:pt x="565" y="6077"/>
                    <a:pt x="751" y="6077"/>
                  </a:cubicBezTo>
                  <a:cubicBezTo>
                    <a:pt x="915" y="6077"/>
                    <a:pt x="1076" y="6018"/>
                    <a:pt x="1202" y="5893"/>
                  </a:cubicBezTo>
                  <a:lnTo>
                    <a:pt x="3103" y="3991"/>
                  </a:lnTo>
                  <a:lnTo>
                    <a:pt x="4971" y="5893"/>
                  </a:lnTo>
                  <a:cubicBezTo>
                    <a:pt x="5104" y="6026"/>
                    <a:pt x="5280" y="6093"/>
                    <a:pt x="5455" y="6093"/>
                  </a:cubicBezTo>
                  <a:cubicBezTo>
                    <a:pt x="5630" y="6093"/>
                    <a:pt x="5805" y="6026"/>
                    <a:pt x="5938" y="5893"/>
                  </a:cubicBezTo>
                  <a:cubicBezTo>
                    <a:pt x="6205" y="5626"/>
                    <a:pt x="6205" y="5192"/>
                    <a:pt x="5938" y="4959"/>
                  </a:cubicBezTo>
                  <a:lnTo>
                    <a:pt x="4070" y="3057"/>
                  </a:lnTo>
                  <a:lnTo>
                    <a:pt x="5972" y="1189"/>
                  </a:lnTo>
                  <a:cubicBezTo>
                    <a:pt x="6239" y="923"/>
                    <a:pt x="6239" y="489"/>
                    <a:pt x="5972" y="222"/>
                  </a:cubicBezTo>
                  <a:cubicBezTo>
                    <a:pt x="5838" y="89"/>
                    <a:pt x="5663" y="22"/>
                    <a:pt x="5488" y="22"/>
                  </a:cubicBezTo>
                  <a:cubicBezTo>
                    <a:pt x="5313" y="22"/>
                    <a:pt x="5138" y="89"/>
                    <a:pt x="5004" y="222"/>
                  </a:cubicBezTo>
                  <a:lnTo>
                    <a:pt x="3136" y="2090"/>
                  </a:lnTo>
                  <a:lnTo>
                    <a:pt x="1235" y="189"/>
                  </a:lnTo>
                  <a:cubicBezTo>
                    <a:pt x="1114" y="68"/>
                    <a:pt x="94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25"/>
          <p:cNvSpPr txBox="1"/>
          <p:nvPr/>
        </p:nvSpPr>
        <p:spPr>
          <a:xfrm>
            <a:off x="1592588" y="4197675"/>
            <a:ext cx="1459800" cy="692700"/>
          </a:xfrm>
          <a:prstGeom prst="rect">
            <a:avLst/>
          </a:prstGeom>
          <a:noFill/>
          <a:ln cap="flat" cmpd="sng" w="9525">
            <a:solidFill>
              <a:srgbClr val="5EB2F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Roboto"/>
                <a:ea typeface="Roboto"/>
                <a:cs typeface="Roboto"/>
                <a:sym typeface="Roboto"/>
              </a:rPr>
              <a:t>No evidence that they are measuring intelligence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25"/>
          <p:cNvSpPr txBox="1"/>
          <p:nvPr/>
        </p:nvSpPr>
        <p:spPr>
          <a:xfrm>
            <a:off x="3100150" y="4197675"/>
            <a:ext cx="1437900" cy="692700"/>
          </a:xfrm>
          <a:prstGeom prst="rect">
            <a:avLst/>
          </a:prstGeom>
          <a:noFill/>
          <a:ln cap="flat" cmpd="sng" w="9525">
            <a:solidFill>
              <a:srgbClr val="69E78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Roboto"/>
                <a:ea typeface="Roboto"/>
                <a:cs typeface="Roboto"/>
                <a:sym typeface="Roboto"/>
              </a:rPr>
              <a:t>No </a:t>
            </a:r>
            <a:r>
              <a:rPr lang="es" sz="1100">
                <a:latin typeface="Roboto"/>
                <a:ea typeface="Roboto"/>
                <a:cs typeface="Roboto"/>
                <a:sym typeface="Roboto"/>
              </a:rPr>
              <a:t>evidence of equivalence (always same version)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25"/>
          <p:cNvSpPr txBox="1"/>
          <p:nvPr/>
        </p:nvSpPr>
        <p:spPr>
          <a:xfrm>
            <a:off x="4585825" y="4197675"/>
            <a:ext cx="1462800" cy="692700"/>
          </a:xfrm>
          <a:prstGeom prst="rect">
            <a:avLst/>
          </a:prstGeom>
          <a:noFill/>
          <a:ln cap="flat" cmpd="sng" w="9525">
            <a:solidFill>
              <a:srgbClr val="FFB8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Roboto"/>
                <a:ea typeface="Roboto"/>
                <a:cs typeface="Roboto"/>
                <a:sym typeface="Roboto"/>
              </a:rPr>
              <a:t>Transformed raw scores into IQ using 1982 UK norms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6" name="Google Shape;28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8950" y="1163350"/>
            <a:ext cx="252026" cy="252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5"/>
          <p:cNvGrpSpPr/>
          <p:nvPr/>
        </p:nvGrpSpPr>
        <p:grpSpPr>
          <a:xfrm>
            <a:off x="6073575" y="1415363"/>
            <a:ext cx="1466000" cy="2697700"/>
            <a:chOff x="6073575" y="1415363"/>
            <a:chExt cx="1466000" cy="2697700"/>
          </a:xfrm>
        </p:grpSpPr>
        <p:sp>
          <p:nvSpPr>
            <p:cNvPr id="288" name="Google Shape;288;p25"/>
            <p:cNvSpPr/>
            <p:nvPr/>
          </p:nvSpPr>
          <p:spPr>
            <a:xfrm>
              <a:off x="6079678" y="1848613"/>
              <a:ext cx="1456750" cy="2190091"/>
            </a:xfrm>
            <a:custGeom>
              <a:rect b="b" l="l" r="r" t="t"/>
              <a:pathLst>
                <a:path extrusionOk="0" h="94953" w="5827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F99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6449488" y="1415363"/>
              <a:ext cx="725700" cy="802225"/>
            </a:xfrm>
            <a:custGeom>
              <a:rect b="b" l="l" r="r" t="t"/>
              <a:pathLst>
                <a:path extrusionOk="0" h="32089" w="29028">
                  <a:moveTo>
                    <a:pt x="14514" y="1"/>
                  </a:moveTo>
                  <a:cubicBezTo>
                    <a:pt x="13713" y="1"/>
                    <a:pt x="12913" y="209"/>
                    <a:pt x="12192" y="626"/>
                  </a:cubicBezTo>
                  <a:lnTo>
                    <a:pt x="2322" y="6329"/>
                  </a:lnTo>
                  <a:cubicBezTo>
                    <a:pt x="881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1" y="24938"/>
                    <a:pt x="2322" y="25760"/>
                  </a:cubicBezTo>
                  <a:lnTo>
                    <a:pt x="12192" y="31463"/>
                  </a:lnTo>
                  <a:cubicBezTo>
                    <a:pt x="12913" y="31880"/>
                    <a:pt x="13713" y="32088"/>
                    <a:pt x="14514" y="32088"/>
                  </a:cubicBezTo>
                  <a:cubicBezTo>
                    <a:pt x="15315" y="32088"/>
                    <a:pt x="16115" y="31880"/>
                    <a:pt x="16836" y="31463"/>
                  </a:cubicBezTo>
                  <a:lnTo>
                    <a:pt x="26706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6" y="6329"/>
                  </a:cubicBezTo>
                  <a:lnTo>
                    <a:pt x="16836" y="626"/>
                  </a:lnTo>
                  <a:cubicBezTo>
                    <a:pt x="16115" y="209"/>
                    <a:pt x="15315" y="1"/>
                    <a:pt x="14514" y="1"/>
                  </a:cubicBezTo>
                  <a:close/>
                </a:path>
              </a:pathLst>
            </a:custGeom>
            <a:solidFill>
              <a:srgbClr val="FFA099"/>
            </a:solidFill>
            <a:ln cap="flat" cmpd="sng" w="37200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5"/>
            <p:cNvSpPr txBox="1"/>
            <p:nvPr/>
          </p:nvSpPr>
          <p:spPr>
            <a:xfrm>
              <a:off x="6082775" y="2764225"/>
              <a:ext cx="1456800" cy="10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Test must differentiate a child with a disorder from a healthy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25"/>
            <p:cNvSpPr txBox="1"/>
            <p:nvPr/>
          </p:nvSpPr>
          <p:spPr>
            <a:xfrm>
              <a:off x="6073575" y="2274396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Diagnostic validity</a:t>
              </a:r>
              <a:endPara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6736138" y="3960663"/>
              <a:ext cx="152400" cy="152400"/>
            </a:xfrm>
            <a:prstGeom prst="ellipse">
              <a:avLst/>
            </a:prstGeom>
            <a:solidFill>
              <a:srgbClr val="FFA099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" name="Google Shape;293;p25"/>
          <p:cNvGrpSpPr/>
          <p:nvPr/>
        </p:nvGrpSpPr>
        <p:grpSpPr>
          <a:xfrm>
            <a:off x="1589749" y="1415363"/>
            <a:ext cx="1483376" cy="2697700"/>
            <a:chOff x="1604550" y="1415363"/>
            <a:chExt cx="1483376" cy="2697700"/>
          </a:xfrm>
        </p:grpSpPr>
        <p:sp>
          <p:nvSpPr>
            <p:cNvPr id="294" name="Google Shape;294;p25"/>
            <p:cNvSpPr/>
            <p:nvPr/>
          </p:nvSpPr>
          <p:spPr>
            <a:xfrm>
              <a:off x="1604550" y="1848613"/>
              <a:ext cx="1465375" cy="2190091"/>
            </a:xfrm>
            <a:custGeom>
              <a:rect b="b" l="l" r="r" t="t"/>
              <a:pathLst>
                <a:path extrusionOk="0" h="94953" w="58615">
                  <a:moveTo>
                    <a:pt x="0" y="0"/>
                  </a:moveTo>
                  <a:lnTo>
                    <a:pt x="0" y="94952"/>
                  </a:lnTo>
                  <a:lnTo>
                    <a:pt x="58615" y="94952"/>
                  </a:lnTo>
                  <a:lnTo>
                    <a:pt x="58615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1960238" y="1415363"/>
              <a:ext cx="725700" cy="802225"/>
            </a:xfrm>
            <a:custGeom>
              <a:rect b="b" l="l" r="r" t="t"/>
              <a:pathLst>
                <a:path extrusionOk="0" h="32089" w="29028">
                  <a:moveTo>
                    <a:pt x="14514" y="1"/>
                  </a:moveTo>
                  <a:cubicBezTo>
                    <a:pt x="13713" y="1"/>
                    <a:pt x="12913" y="209"/>
                    <a:pt x="12192" y="626"/>
                  </a:cubicBezTo>
                  <a:lnTo>
                    <a:pt x="2322" y="6329"/>
                  </a:lnTo>
                  <a:cubicBezTo>
                    <a:pt x="881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1" y="24938"/>
                    <a:pt x="2322" y="25760"/>
                  </a:cubicBezTo>
                  <a:lnTo>
                    <a:pt x="12192" y="31463"/>
                  </a:lnTo>
                  <a:cubicBezTo>
                    <a:pt x="12913" y="31880"/>
                    <a:pt x="13713" y="32088"/>
                    <a:pt x="14514" y="32088"/>
                  </a:cubicBezTo>
                  <a:cubicBezTo>
                    <a:pt x="15315" y="32088"/>
                    <a:pt x="16115" y="31880"/>
                    <a:pt x="16836" y="31463"/>
                  </a:cubicBezTo>
                  <a:lnTo>
                    <a:pt x="26706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6" y="6329"/>
                  </a:cubicBezTo>
                  <a:lnTo>
                    <a:pt x="16836" y="626"/>
                  </a:lnTo>
                  <a:cubicBezTo>
                    <a:pt x="16115" y="209"/>
                    <a:pt x="15315" y="1"/>
                    <a:pt x="14514" y="1"/>
                  </a:cubicBezTo>
                  <a:close/>
                </a:path>
              </a:pathLst>
            </a:custGeom>
            <a:solidFill>
              <a:srgbClr val="5EB2FC"/>
            </a:solidFill>
            <a:ln cap="flat" cmpd="sng" w="37200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5"/>
            <p:cNvSpPr txBox="1"/>
            <p:nvPr/>
          </p:nvSpPr>
          <p:spPr>
            <a:xfrm>
              <a:off x="1622426" y="2764225"/>
              <a:ext cx="1465500" cy="108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Tests must tap into the same cognitive ability across different cultures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25"/>
            <p:cNvSpPr txBox="1"/>
            <p:nvPr/>
          </p:nvSpPr>
          <p:spPr>
            <a:xfrm>
              <a:off x="1622425" y="2274408"/>
              <a:ext cx="146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Construct validity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2261038" y="3960663"/>
              <a:ext cx="152400" cy="152400"/>
            </a:xfrm>
            <a:prstGeom prst="ellipse">
              <a:avLst/>
            </a:prstGeom>
            <a:solidFill>
              <a:srgbClr val="5EB2FC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25"/>
          <p:cNvGrpSpPr/>
          <p:nvPr/>
        </p:nvGrpSpPr>
        <p:grpSpPr>
          <a:xfrm>
            <a:off x="3098059" y="1415363"/>
            <a:ext cx="1462766" cy="2697700"/>
            <a:chOff x="3098059" y="1415363"/>
            <a:chExt cx="1462766" cy="2697700"/>
          </a:xfrm>
        </p:grpSpPr>
        <p:sp>
          <p:nvSpPr>
            <p:cNvPr id="300" name="Google Shape;300;p25"/>
            <p:cNvSpPr/>
            <p:nvPr/>
          </p:nvSpPr>
          <p:spPr>
            <a:xfrm>
              <a:off x="3098059" y="1848613"/>
              <a:ext cx="1456750" cy="2190091"/>
            </a:xfrm>
            <a:custGeom>
              <a:rect b="b" l="l" r="r" t="t"/>
              <a:pathLst>
                <a:path extrusionOk="0" h="94953" w="5827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3458038" y="1415363"/>
              <a:ext cx="725400" cy="802225"/>
            </a:xfrm>
            <a:custGeom>
              <a:rect b="b" l="l" r="r" t="t"/>
              <a:pathLst>
                <a:path extrusionOk="0" h="32089" w="29016">
                  <a:moveTo>
                    <a:pt x="14508" y="1"/>
                  </a:moveTo>
                  <a:cubicBezTo>
                    <a:pt x="13708" y="1"/>
                    <a:pt x="12907" y="209"/>
                    <a:pt x="12192" y="626"/>
                  </a:cubicBezTo>
                  <a:lnTo>
                    <a:pt x="2310" y="6329"/>
                  </a:lnTo>
                  <a:cubicBezTo>
                    <a:pt x="882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2" y="24938"/>
                    <a:pt x="2310" y="25760"/>
                  </a:cubicBezTo>
                  <a:lnTo>
                    <a:pt x="12192" y="31463"/>
                  </a:lnTo>
                  <a:cubicBezTo>
                    <a:pt x="12907" y="31880"/>
                    <a:pt x="13708" y="32088"/>
                    <a:pt x="14508" y="32088"/>
                  </a:cubicBezTo>
                  <a:cubicBezTo>
                    <a:pt x="15309" y="32088"/>
                    <a:pt x="16110" y="31880"/>
                    <a:pt x="16824" y="31463"/>
                  </a:cubicBezTo>
                  <a:lnTo>
                    <a:pt x="26706" y="25760"/>
                  </a:lnTo>
                  <a:cubicBezTo>
                    <a:pt x="28135" y="24938"/>
                    <a:pt x="29016" y="23403"/>
                    <a:pt x="29016" y="21748"/>
                  </a:cubicBezTo>
                  <a:lnTo>
                    <a:pt x="29016" y="10341"/>
                  </a:lnTo>
                  <a:cubicBezTo>
                    <a:pt x="29016" y="8686"/>
                    <a:pt x="28135" y="7151"/>
                    <a:pt x="26706" y="6329"/>
                  </a:cubicBezTo>
                  <a:lnTo>
                    <a:pt x="16824" y="626"/>
                  </a:lnTo>
                  <a:cubicBezTo>
                    <a:pt x="16110" y="209"/>
                    <a:pt x="15309" y="1"/>
                    <a:pt x="14508" y="1"/>
                  </a:cubicBezTo>
                  <a:close/>
                </a:path>
              </a:pathLst>
            </a:custGeom>
            <a:solidFill>
              <a:srgbClr val="69E781"/>
            </a:solidFill>
            <a:ln cap="flat" cmpd="sng" w="37200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5"/>
            <p:cNvSpPr txBox="1"/>
            <p:nvPr/>
          </p:nvSpPr>
          <p:spPr>
            <a:xfrm>
              <a:off x="3104025" y="2764225"/>
              <a:ext cx="1456800" cy="108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Tests must have the same meaning and interpretation across different cultures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25"/>
            <p:cNvSpPr txBox="1"/>
            <p:nvPr/>
          </p:nvSpPr>
          <p:spPr>
            <a:xfrm>
              <a:off x="3101049" y="2268208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Equivalence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3751625" y="3960663"/>
              <a:ext cx="152400" cy="152400"/>
            </a:xfrm>
            <a:prstGeom prst="ellipse">
              <a:avLst/>
            </a:prstGeom>
            <a:solidFill>
              <a:srgbClr val="69E781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25"/>
          <p:cNvGrpSpPr/>
          <p:nvPr/>
        </p:nvGrpSpPr>
        <p:grpSpPr>
          <a:xfrm>
            <a:off x="2152212" y="1646857"/>
            <a:ext cx="340573" cy="339271"/>
            <a:chOff x="2085450" y="842250"/>
            <a:chExt cx="483700" cy="481850"/>
          </a:xfrm>
        </p:grpSpPr>
        <p:sp>
          <p:nvSpPr>
            <p:cNvPr id="306" name="Google Shape;306;p25"/>
            <p:cNvSpPr/>
            <p:nvPr/>
          </p:nvSpPr>
          <p:spPr>
            <a:xfrm>
              <a:off x="2085450" y="1151875"/>
              <a:ext cx="143650" cy="87575"/>
            </a:xfrm>
            <a:custGeom>
              <a:rect b="b" l="l" r="r" t="t"/>
              <a:pathLst>
                <a:path extrusionOk="0" h="3503" w="5746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2274775" y="842250"/>
              <a:ext cx="294375" cy="197650"/>
            </a:xfrm>
            <a:custGeom>
              <a:rect b="b" l="l" r="r" t="t"/>
              <a:pathLst>
                <a:path extrusionOk="0" h="7906" w="11775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085525" y="926925"/>
              <a:ext cx="483625" cy="397175"/>
            </a:xfrm>
            <a:custGeom>
              <a:rect b="b" l="l" r="r" t="t"/>
              <a:pathLst>
                <a:path extrusionOk="0" h="15887" w="19345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9" name="Google Shape;309;p25"/>
          <p:cNvGrpSpPr/>
          <p:nvPr/>
        </p:nvGrpSpPr>
        <p:grpSpPr>
          <a:xfrm>
            <a:off x="4585756" y="1415363"/>
            <a:ext cx="1459894" cy="2697700"/>
            <a:chOff x="4585756" y="1415363"/>
            <a:chExt cx="1459894" cy="2697700"/>
          </a:xfrm>
        </p:grpSpPr>
        <p:sp>
          <p:nvSpPr>
            <p:cNvPr id="310" name="Google Shape;310;p25"/>
            <p:cNvSpPr/>
            <p:nvPr/>
          </p:nvSpPr>
          <p:spPr>
            <a:xfrm>
              <a:off x="4585756" y="1848613"/>
              <a:ext cx="1456750" cy="2190091"/>
            </a:xfrm>
            <a:custGeom>
              <a:rect b="b" l="l" r="r" t="t"/>
              <a:pathLst>
                <a:path extrusionOk="0" h="94953" w="58270">
                  <a:moveTo>
                    <a:pt x="0" y="0"/>
                  </a:moveTo>
                  <a:lnTo>
                    <a:pt x="0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4955538" y="1415363"/>
              <a:ext cx="725725" cy="802225"/>
            </a:xfrm>
            <a:custGeom>
              <a:rect b="b" l="l" r="r" t="t"/>
              <a:pathLst>
                <a:path extrusionOk="0" h="32089" w="29029">
                  <a:moveTo>
                    <a:pt x="14515" y="1"/>
                  </a:moveTo>
                  <a:cubicBezTo>
                    <a:pt x="13714" y="1"/>
                    <a:pt x="12913" y="209"/>
                    <a:pt x="12193" y="626"/>
                  </a:cubicBezTo>
                  <a:lnTo>
                    <a:pt x="2323" y="6329"/>
                  </a:lnTo>
                  <a:cubicBezTo>
                    <a:pt x="882" y="7151"/>
                    <a:pt x="1" y="8686"/>
                    <a:pt x="1" y="10341"/>
                  </a:cubicBezTo>
                  <a:lnTo>
                    <a:pt x="1" y="21748"/>
                  </a:lnTo>
                  <a:cubicBezTo>
                    <a:pt x="1" y="23403"/>
                    <a:pt x="882" y="24938"/>
                    <a:pt x="2323" y="25760"/>
                  </a:cubicBezTo>
                  <a:lnTo>
                    <a:pt x="12193" y="31463"/>
                  </a:lnTo>
                  <a:cubicBezTo>
                    <a:pt x="12913" y="31880"/>
                    <a:pt x="13714" y="32088"/>
                    <a:pt x="14515" y="32088"/>
                  </a:cubicBezTo>
                  <a:cubicBezTo>
                    <a:pt x="15315" y="32088"/>
                    <a:pt x="16116" y="31880"/>
                    <a:pt x="16836" y="31463"/>
                  </a:cubicBezTo>
                  <a:lnTo>
                    <a:pt x="26707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7" y="6329"/>
                  </a:cubicBezTo>
                  <a:lnTo>
                    <a:pt x="16836" y="626"/>
                  </a:lnTo>
                  <a:cubicBezTo>
                    <a:pt x="16116" y="209"/>
                    <a:pt x="15315" y="1"/>
                    <a:pt x="14515" y="1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37200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5"/>
            <p:cNvSpPr txBox="1"/>
            <p:nvPr/>
          </p:nvSpPr>
          <p:spPr>
            <a:xfrm>
              <a:off x="4588850" y="2764225"/>
              <a:ext cx="1456800" cy="11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Normative data in specific populations is scarce (e.g. Arab World) or non- representative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25"/>
            <p:cNvSpPr txBox="1"/>
            <p:nvPr/>
          </p:nvSpPr>
          <p:spPr>
            <a:xfrm>
              <a:off x="4588800" y="2268208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Norms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5241038" y="3960663"/>
              <a:ext cx="152400" cy="152400"/>
            </a:xfrm>
            <a:prstGeom prst="ellipse">
              <a:avLst/>
            </a:prstGeom>
            <a:solidFill>
              <a:srgbClr val="FCBD24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5" name="Google Shape;31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9150" y="1646200"/>
            <a:ext cx="340575" cy="3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100" y="1646200"/>
            <a:ext cx="340575" cy="3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4675" y="1646200"/>
            <a:ext cx="340575" cy="3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s"/>
              <a:t>Cultural influence: Instruments</a:t>
            </a:r>
            <a:r>
              <a:rPr lang="es"/>
              <a:t> &gt; Raven’s Progressive Matrices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6"/>
          <p:cNvSpPr txBox="1"/>
          <p:nvPr/>
        </p:nvSpPr>
        <p:spPr>
          <a:xfrm>
            <a:off x="463575" y="1266675"/>
            <a:ext cx="2411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Participants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147 h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ealthy Moroccan children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7, 9 and 11 years old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Transformation of their 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raw scores to IQ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on purpose using 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Spanish, Omani and British norms</a:t>
            </a:r>
            <a:endParaRPr b="1" sz="1000">
              <a:solidFill>
                <a:srgbClr val="01CF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26"/>
          <p:cNvSpPr txBox="1"/>
          <p:nvPr/>
        </p:nvSpPr>
        <p:spPr>
          <a:xfrm>
            <a:off x="463563" y="2746850"/>
            <a:ext cx="24111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Results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 to 15% of children with supposedly '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intellectual impairment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', and up  to 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62.50% 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 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"below average"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IQ using UK norms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&lt; 80 IQ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at 11 y.o. when using UK norms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Misdiagnosis 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together with the DSM-5 (not a culture-free test)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5023450" y="47292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Lozano-Ruiz 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 al. (2021)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6" name="Google Shape;3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876" y="1288925"/>
            <a:ext cx="4754877" cy="316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Future directions</a:t>
            </a:r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740250" y="1387050"/>
            <a:ext cx="7663500" cy="64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Comprehensive neuropsychological assessment in combination with other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 questionnaires assessing cultural factors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(e.g. SES and acculturation)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7"/>
          <p:cNvSpPr txBox="1"/>
          <p:nvPr/>
        </p:nvSpPr>
        <p:spPr>
          <a:xfrm>
            <a:off x="740250" y="2193163"/>
            <a:ext cx="76635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Developing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new norms and instruments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specific populations</a:t>
            </a:r>
            <a:endParaRPr b="1">
              <a:solidFill>
                <a:srgbClr val="01CF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740250" y="2751488"/>
            <a:ext cx="76635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rofessional practice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training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neuropsychological assessment and cultural competences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27"/>
          <p:cNvSpPr txBox="1"/>
          <p:nvPr/>
        </p:nvSpPr>
        <p:spPr>
          <a:xfrm>
            <a:off x="740250" y="3309825"/>
            <a:ext cx="76635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Inclusion of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interpreters 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the neuropsychological assessment when needed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27"/>
          <p:cNvSpPr txBox="1"/>
          <p:nvPr/>
        </p:nvSpPr>
        <p:spPr>
          <a:xfrm>
            <a:off x="740250" y="3868150"/>
            <a:ext cx="76635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Fight against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racial, social &amp; political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injustices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References</a:t>
            </a:r>
            <a:endParaRPr/>
          </a:p>
        </p:txBody>
      </p:sp>
      <p:sp>
        <p:nvSpPr>
          <p:cNvPr id="342" name="Google Shape;342;p28"/>
          <p:cNvSpPr txBox="1"/>
          <p:nvPr/>
        </p:nvSpPr>
        <p:spPr>
          <a:xfrm>
            <a:off x="414100" y="1242275"/>
            <a:ext cx="84183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Ardila, A. (2020). Cross-cultural neuropsychology: History and prospects. </a:t>
            </a:r>
            <a:r>
              <a:rPr i="1" lang="es">
                <a:latin typeface="Roboto"/>
                <a:ea typeface="Roboto"/>
                <a:cs typeface="Roboto"/>
                <a:sym typeface="Roboto"/>
              </a:rPr>
              <a:t>RUDN Journal of Psychology and Pedagogics, 17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(1), 64-78.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Bakhiet, S. F. A., Dutton, E., Ashaer, K. Y. A., Essa, Y. A. S., Blahmar, T. A. M., Hakami, S. M., &amp; Madison, G. (2018). Understanding the Simber Effect: Why is the age-dependent increase in children's cognitive ability smaller in Arab countries than in Britain?. </a:t>
            </a:r>
            <a:r>
              <a:rPr i="1" lang="es">
                <a:latin typeface="Roboto"/>
                <a:ea typeface="Roboto"/>
                <a:cs typeface="Roboto"/>
                <a:sym typeface="Roboto"/>
              </a:rPr>
              <a:t>Personality and Individual Differences, 122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, 38-42.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Chokron, S., &amp; De Agostini, M. (2000). Reading habits influence aesthetic preference. </a:t>
            </a:r>
            <a:r>
              <a:rPr i="1" lang="es">
                <a:latin typeface="Roboto"/>
                <a:ea typeface="Roboto"/>
                <a:cs typeface="Roboto"/>
                <a:sym typeface="Roboto"/>
              </a:rPr>
              <a:t>Cognitive Brain Research, 10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(1-2), 45-49.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De Agostini, M., &amp; Chokron, S. (2002). The influence of handedness on profile and line drawing directionality in children, young, and older normal adults. </a:t>
            </a:r>
            <a:r>
              <a:rPr i="1" lang="es">
                <a:latin typeface="Roboto"/>
                <a:ea typeface="Roboto"/>
                <a:cs typeface="Roboto"/>
                <a:sym typeface="Roboto"/>
              </a:rPr>
              <a:t>Brain and Cognition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Echemendia, R. J., Harris, J. G., Congett, S. M., Diaz, M. L., &amp; Puente, A. E. (1997). Neuropsychological training and practices with Hispanics: A national survey. </a:t>
            </a:r>
            <a:r>
              <a:rPr i="1" lang="es">
                <a:latin typeface="Roboto"/>
                <a:ea typeface="Roboto"/>
                <a:cs typeface="Roboto"/>
                <a:sym typeface="Roboto"/>
              </a:rPr>
              <a:t>The Clinical Neuropsychologist, 11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(3), 229-243.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Fasfous, A. F., Hidalgo-Ruzzante, N., Vilar-López, R., Catena-Martínez, A., &amp; Pérez-García, M. (2013). Cultural differences in neuropsychological abilities required to perform intelligence tasks. </a:t>
            </a:r>
            <a:r>
              <a:rPr i="1" lang="es">
                <a:latin typeface="Roboto"/>
                <a:ea typeface="Roboto"/>
                <a:cs typeface="Roboto"/>
                <a:sym typeface="Roboto"/>
              </a:rPr>
              <a:t>Archives of clinical neuropsychology, 28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(8), 784-790.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Fasfous, A. F., Al-Joudi, H. F., Puente, A. E., &amp; Pérez-García, M. (2017). Neuropsychological measures in the Arab world: A systematic review. Neuropsychology review, 27(2), 158-173.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Greenfield, P. M. (1997). You can't take it with you: Why ability assessments don't cross cultures. </a:t>
            </a:r>
            <a:r>
              <a:rPr i="1" lang="es">
                <a:latin typeface="Roboto"/>
                <a:ea typeface="Roboto"/>
                <a:cs typeface="Roboto"/>
                <a:sym typeface="Roboto"/>
              </a:rPr>
              <a:t>American psychologist, 52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(10), 1115.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Hambleton, R. K. (2005).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Issues, designs and technical guidelines for adapting tests into multiple languages and cultures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In R. K. Hambleton, P. F. Merenda, &amp; C. D. Spielberger (Eds.), Adapting psychological and educational tests for cross-cultural assessment (pp. 3–38). Mahwah, NJ: Lawrence Erlbaum.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References</a:t>
            </a:r>
            <a:endParaRPr/>
          </a:p>
        </p:txBody>
      </p:sp>
      <p:sp>
        <p:nvSpPr>
          <p:cNvPr id="348" name="Google Shape;348;p29"/>
          <p:cNvSpPr txBox="1"/>
          <p:nvPr/>
        </p:nvSpPr>
        <p:spPr>
          <a:xfrm>
            <a:off x="414100" y="1242275"/>
            <a:ext cx="84183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Lozano-Ruiz, A., Fasfous, A. F., Ibanez-Casas, I., Cruz-Quintana, F., Perez-Garcia, M., &amp; Pérez-Marfil, M. N. (2021). Cultural Bias in Intelligence Assessment Using a Culture-Free Test in Moroccan Children.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Archives of Clinical Neuropsychology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Olson, K., &amp; Jacobson, K. (2015). Cross-cultural considerations in pediatric neuropsychology: A review and call to attention.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Applied Neuropsychology: Child, 4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(3), 166-177.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Ouellet, M., Santiago, J., Israeli, Z., &amp; Gabay, S. (2010). Is the future the right time?.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psychology.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Pedraza, O., &amp; Mungas, D. (2008). Measurement in cross-cultural neuropsychology.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Neuropsychology review, 18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(3), 184-193.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Portex, M., Foulin, J. N., &amp; Troadec, B. (2017). Cultural influence on directional tendencies in children’s drawing.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Laterality: Asymmetries of Body, Brain and Cognition, 22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(5), 621-640.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Puente, A. E., &amp; Ardila, A. (2000). Neuropsychological assessment of Hispanics. In E. Fletcher-Janzen, T. Strickland, &amp; C. R. Reynolds (Eds.), Handbook of cross-cultural neuropsychology (pp. 87–104). New York, NY: Kluwer Academic=Plenum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Tan, Y. W., Burgess, G. H., &amp; Green, R. J. (2021). The effects of acculturation on neuropsychological test performance: A systematic literature review.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Clinical Neuropsychologist, 35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(3), 541-571.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Valle, D. S. (2002).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role of acculturation in leader-member exchange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Additional r</a:t>
            </a:r>
            <a:r>
              <a:rPr lang="es"/>
              <a:t>ecommended bibliography</a:t>
            </a:r>
            <a:endParaRPr/>
          </a:p>
        </p:txBody>
      </p:sp>
      <p:sp>
        <p:nvSpPr>
          <p:cNvPr id="354" name="Google Shape;354;p30"/>
          <p:cNvSpPr txBox="1"/>
          <p:nvPr/>
        </p:nvSpPr>
        <p:spPr>
          <a:xfrm>
            <a:off x="414100" y="1242275"/>
            <a:ext cx="84183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Ardila, A. (1995). Directions of research in cross-cultural neuropsychology.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Journal of clinical and experimental neuropsychology, 17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(1), 143-150.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Brickman, A. M., Cabo, R., &amp; Manly, J. J. (2006). Ethical issues in cross-cultural neuropsychology.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Applied Neuropsychology, 13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(2), 91-100.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Fernández, A. L., &amp; Abe, J. (2018). Bias in cross-cultural neuropsychological testing: problems and possible solutions.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Culture and Brain, 6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(1), 1-35.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Fernandez, A. L. (2019). Modern neuropsychological tests for a diversity of cultural contexts.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Clinical Neuropsychologist, 33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(2), 438-445.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Franzen, S., Bekkhus-Wetterberg, P., van den Berg, E., Calia, C., Canevelli, M., Daugherty, J. C., Fasfous, A. F., Goudsmit, M., Ibanez-Casas, I., Lozano-Ruiz, A., Mukadam, N., Narme, P., Nielsen, T. R., Papma, J. M., Pomati, S., &amp; Watermeyer, T. J. (2021). Cross-cultural neuropsychological assessment in Europe: position statement of the European Consortium on Cross-Cultural Neuropsychology (ECCroN).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Clinical Neuropsychologist.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Fujii, D. E. (2018). Developing a cultural context for conducting a neuropsychological evaluation with a culturally diverse client: The ECLECTIC framework.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Clinical Neuropsychologist, 32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(8), 1356-1392.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Thalmayer, A. G., Toscanelli, C., &amp; Arnett, J. J. (2021). The neglected 95% revisited: Is American psychology becoming less American?. </a:t>
            </a:r>
            <a:r>
              <a:rPr i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American Psychologist, 76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(1), 116.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900" y="4196976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Cross-cultural neuropsychology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5106700" y="4643150"/>
            <a:ext cx="3022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Ardila (2020)</a:t>
            </a:r>
            <a:endParaRPr sz="1000"/>
          </a:p>
        </p:txBody>
      </p:sp>
      <p:sp>
        <p:nvSpPr>
          <p:cNvPr id="77" name="Google Shape;77;p13"/>
          <p:cNvSpPr/>
          <p:nvPr/>
        </p:nvSpPr>
        <p:spPr>
          <a:xfrm>
            <a:off x="2078850" y="2078247"/>
            <a:ext cx="596638" cy="755006"/>
          </a:xfrm>
          <a:custGeom>
            <a:rect b="b" l="l" r="r" t="t"/>
            <a:pathLst>
              <a:path extrusionOk="0" h="16955" w="39624">
                <a:moveTo>
                  <a:pt x="39624" y="0"/>
                </a:moveTo>
                <a:lnTo>
                  <a:pt x="39624" y="9906"/>
                </a:lnTo>
                <a:lnTo>
                  <a:pt x="0" y="9906"/>
                </a:lnTo>
                <a:lnTo>
                  <a:pt x="0" y="16955"/>
                </a:lnTo>
              </a:path>
            </a:pathLst>
          </a:custGeom>
          <a:noFill/>
          <a:ln cap="flat" cmpd="sng" w="9525">
            <a:solidFill>
              <a:srgbClr val="01CFB6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78" name="Google Shape;78;p13"/>
          <p:cNvSpPr/>
          <p:nvPr/>
        </p:nvSpPr>
        <p:spPr>
          <a:xfrm flipH="1">
            <a:off x="4352978" y="2078248"/>
            <a:ext cx="219022" cy="755006"/>
          </a:xfrm>
          <a:custGeom>
            <a:rect b="b" l="l" r="r" t="t"/>
            <a:pathLst>
              <a:path extrusionOk="0" h="16955" w="39624">
                <a:moveTo>
                  <a:pt x="39624" y="0"/>
                </a:moveTo>
                <a:lnTo>
                  <a:pt x="39624" y="9906"/>
                </a:lnTo>
                <a:lnTo>
                  <a:pt x="0" y="9906"/>
                </a:lnTo>
                <a:lnTo>
                  <a:pt x="0" y="16955"/>
                </a:lnTo>
              </a:path>
            </a:pathLst>
          </a:custGeom>
          <a:noFill/>
          <a:ln cap="flat" cmpd="sng" w="9525">
            <a:solidFill>
              <a:srgbClr val="01CFB6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79" name="Google Shape;79;p13"/>
          <p:cNvSpPr/>
          <p:nvPr/>
        </p:nvSpPr>
        <p:spPr>
          <a:xfrm flipH="1">
            <a:off x="6468537" y="2078247"/>
            <a:ext cx="596638" cy="755006"/>
          </a:xfrm>
          <a:custGeom>
            <a:rect b="b" l="l" r="r" t="t"/>
            <a:pathLst>
              <a:path extrusionOk="0" h="16955" w="39624">
                <a:moveTo>
                  <a:pt x="39624" y="0"/>
                </a:moveTo>
                <a:lnTo>
                  <a:pt x="39624" y="9906"/>
                </a:lnTo>
                <a:lnTo>
                  <a:pt x="0" y="9906"/>
                </a:lnTo>
                <a:lnTo>
                  <a:pt x="0" y="16955"/>
                </a:lnTo>
              </a:path>
            </a:pathLst>
          </a:custGeom>
          <a:noFill/>
          <a:ln cap="flat" cmpd="sng" w="9525">
            <a:solidFill>
              <a:srgbClr val="01CFB6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80" name="Google Shape;80;p13"/>
          <p:cNvSpPr txBox="1"/>
          <p:nvPr/>
        </p:nvSpPr>
        <p:spPr>
          <a:xfrm>
            <a:off x="1324650" y="2834713"/>
            <a:ext cx="150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How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cultural factors </a:t>
            </a:r>
            <a:r>
              <a:rPr lang="es" sz="1000">
                <a:latin typeface="Roboto"/>
                <a:ea typeface="Roboto"/>
                <a:cs typeface="Roboto"/>
                <a:sym typeface="Roboto"/>
              </a:rPr>
              <a:t>affect neuropsychological 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performance</a:t>
            </a:r>
            <a:r>
              <a:rPr lang="es" sz="1000">
                <a:latin typeface="Roboto"/>
                <a:ea typeface="Roboto"/>
                <a:cs typeface="Roboto"/>
                <a:sym typeface="Roboto"/>
              </a:rPr>
              <a:t>?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3817800" y="2834713"/>
            <a:ext cx="150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What are the neuropsychological 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differences 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across cultures</a:t>
            </a:r>
            <a:r>
              <a:rPr lang="es" sz="1000">
                <a:latin typeface="Roboto"/>
                <a:ea typeface="Roboto"/>
                <a:cs typeface="Roboto"/>
                <a:sym typeface="Roboto"/>
              </a:rPr>
              <a:t>?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6310950" y="2834713"/>
            <a:ext cx="150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Are neuropsychological </a:t>
            </a:r>
            <a:r>
              <a:rPr b="1" lang="es" sz="10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pathologies </a:t>
            </a:r>
            <a:r>
              <a:rPr lang="es" sz="1000">
                <a:latin typeface="Roboto"/>
                <a:ea typeface="Roboto"/>
                <a:cs typeface="Roboto"/>
                <a:sym typeface="Roboto"/>
              </a:rPr>
              <a:t>affected in the same way across cultures?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078850" y="1430238"/>
            <a:ext cx="4986300" cy="648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“A cross-cultural psychology with a neurological perspective,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 a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neuropsychology with a cultural emphasis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</a:t>
            </a:r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3351750" y="2078250"/>
            <a:ext cx="482513" cy="2328125"/>
            <a:chOff x="4589563" y="2746700"/>
            <a:chExt cx="482513" cy="2328125"/>
          </a:xfrm>
        </p:grpSpPr>
        <p:sp>
          <p:nvSpPr>
            <p:cNvPr id="85" name="Google Shape;85;p13"/>
            <p:cNvSpPr/>
            <p:nvPr/>
          </p:nvSpPr>
          <p:spPr>
            <a:xfrm>
              <a:off x="4589563" y="2746700"/>
              <a:ext cx="442650" cy="2313346"/>
            </a:xfrm>
            <a:custGeom>
              <a:rect b="b" l="l" r="r" t="t"/>
              <a:pathLst>
                <a:path extrusionOk="0" fill="none" h="60318" w="17706">
                  <a:moveTo>
                    <a:pt x="17705" y="60317"/>
                  </a:moveTo>
                  <a:lnTo>
                    <a:pt x="1" y="43030"/>
                  </a:lnTo>
                  <a:lnTo>
                    <a:pt x="1" y="0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991975" y="4994725"/>
              <a:ext cx="80100" cy="80100"/>
            </a:xfrm>
            <a:custGeom>
              <a:rect b="b" l="l" r="r" t="t"/>
              <a:pathLst>
                <a:path extrusionOk="0" h="3204" w="3204">
                  <a:moveTo>
                    <a:pt x="1608" y="1"/>
                  </a:moveTo>
                  <a:cubicBezTo>
                    <a:pt x="727" y="1"/>
                    <a:pt x="1" y="715"/>
                    <a:pt x="1" y="1596"/>
                  </a:cubicBezTo>
                  <a:cubicBezTo>
                    <a:pt x="1" y="2489"/>
                    <a:pt x="727" y="3204"/>
                    <a:pt x="1608" y="3204"/>
                  </a:cubicBezTo>
                  <a:cubicBezTo>
                    <a:pt x="2489" y="3204"/>
                    <a:pt x="3204" y="2489"/>
                    <a:pt x="3204" y="1596"/>
                  </a:cubicBezTo>
                  <a:cubicBezTo>
                    <a:pt x="3204" y="715"/>
                    <a:pt x="2489" y="1"/>
                    <a:pt x="1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725" y="4166226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3253650" y="4643150"/>
            <a:ext cx="263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Brain maturation &amp; education in progress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833050" y="4181675"/>
            <a:ext cx="10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PEDIATRIC</a:t>
            </a:r>
            <a:endParaRPr b="1" sz="1200">
              <a:solidFill>
                <a:srgbClr val="01CF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 txBox="1"/>
          <p:nvPr>
            <p:ph type="ctrTitle"/>
          </p:nvPr>
        </p:nvSpPr>
        <p:spPr>
          <a:xfrm>
            <a:off x="246850" y="1116125"/>
            <a:ext cx="4567200" cy="18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/>
              <a:t>Cross-cultural Pediatric Neuropsychology</a:t>
            </a:r>
            <a:endParaRPr i="1" sz="3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s" sz="1500"/>
              <a:t>Considerations and future directions for an unbiased neuropsychological assessment</a:t>
            </a:r>
            <a:endParaRPr i="1" sz="1500"/>
          </a:p>
        </p:txBody>
      </p:sp>
      <p:sp>
        <p:nvSpPr>
          <p:cNvPr id="360" name="Google Shape;360;p31"/>
          <p:cNvSpPr/>
          <p:nvPr/>
        </p:nvSpPr>
        <p:spPr>
          <a:xfrm rot="-5400000">
            <a:off x="4806400" y="805800"/>
            <a:ext cx="4282500" cy="4392900"/>
          </a:xfrm>
          <a:prstGeom prst="rtTriangle">
            <a:avLst/>
          </a:prstGeom>
          <a:solidFill>
            <a:srgbClr val="01CFB6"/>
          </a:solidFill>
          <a:ln cap="flat" cmpd="sng" w="9525">
            <a:solidFill>
              <a:srgbClr val="01C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50" y="133563"/>
            <a:ext cx="18192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4575" y="194828"/>
            <a:ext cx="2665200" cy="48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4825" y="4559913"/>
            <a:ext cx="1088375" cy="5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650" y="4489236"/>
            <a:ext cx="1426224" cy="5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8800" y="4630622"/>
            <a:ext cx="1410898" cy="39337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1"/>
          <p:cNvSpPr txBox="1"/>
          <p:nvPr/>
        </p:nvSpPr>
        <p:spPr>
          <a:xfrm>
            <a:off x="246850" y="3170300"/>
            <a:ext cx="3000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Alvaro Lozano-Ruiz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alvlozano@ugr.es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1"/>
          <p:cNvSpPr txBox="1"/>
          <p:nvPr/>
        </p:nvSpPr>
        <p:spPr>
          <a:xfrm>
            <a:off x="6633050" y="3707350"/>
            <a:ext cx="197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Cultural influence on NP assessment from 3 points of view</a:t>
            </a:r>
            <a:endParaRPr/>
          </a:p>
        </p:txBody>
      </p:sp>
      <p:grpSp>
        <p:nvGrpSpPr>
          <p:cNvPr id="95" name="Google Shape;95;p14"/>
          <p:cNvGrpSpPr/>
          <p:nvPr/>
        </p:nvGrpSpPr>
        <p:grpSpPr>
          <a:xfrm>
            <a:off x="5180775" y="1512138"/>
            <a:ext cx="1551300" cy="2999433"/>
            <a:chOff x="4489000" y="1326163"/>
            <a:chExt cx="1551300" cy="2999433"/>
          </a:xfrm>
        </p:grpSpPr>
        <p:sp>
          <p:nvSpPr>
            <p:cNvPr id="96" name="Google Shape;96;p14"/>
            <p:cNvSpPr/>
            <p:nvPr/>
          </p:nvSpPr>
          <p:spPr>
            <a:xfrm>
              <a:off x="4543713" y="1326163"/>
              <a:ext cx="1441875" cy="1755900"/>
            </a:xfrm>
            <a:custGeom>
              <a:rect b="b" l="l" r="r" t="t"/>
              <a:pathLst>
                <a:path extrusionOk="0" h="70236" w="57675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7" y="30004"/>
                  </a:cubicBezTo>
                  <a:cubicBezTo>
                    <a:pt x="1810" y="30004"/>
                    <a:pt x="2322" y="29480"/>
                    <a:pt x="2322" y="28837"/>
                  </a:cubicBezTo>
                  <a:cubicBezTo>
                    <a:pt x="2322" y="14216"/>
                    <a:pt x="14217" y="2322"/>
                    <a:pt x="28838" y="2322"/>
                  </a:cubicBezTo>
                  <a:cubicBezTo>
                    <a:pt x="43458" y="2322"/>
                    <a:pt x="55353" y="14216"/>
                    <a:pt x="55353" y="28837"/>
                  </a:cubicBezTo>
                  <a:cubicBezTo>
                    <a:pt x="55353" y="43458"/>
                    <a:pt x="43458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82"/>
                  </a:lnTo>
                  <a:lnTo>
                    <a:pt x="22992" y="61603"/>
                  </a:lnTo>
                  <a:cubicBezTo>
                    <a:pt x="22765" y="61371"/>
                    <a:pt x="22471" y="61255"/>
                    <a:pt x="22175" y="61255"/>
                  </a:cubicBezTo>
                  <a:cubicBezTo>
                    <a:pt x="21878" y="61255"/>
                    <a:pt x="21581" y="61371"/>
                    <a:pt x="21349" y="61603"/>
                  </a:cubicBezTo>
                  <a:cubicBezTo>
                    <a:pt x="20896" y="62056"/>
                    <a:pt x="20896" y="62782"/>
                    <a:pt x="21349" y="63234"/>
                  </a:cubicBezTo>
                  <a:lnTo>
                    <a:pt x="28016" y="69902"/>
                  </a:lnTo>
                  <a:cubicBezTo>
                    <a:pt x="28242" y="70128"/>
                    <a:pt x="28540" y="70235"/>
                    <a:pt x="28838" y="70235"/>
                  </a:cubicBezTo>
                  <a:cubicBezTo>
                    <a:pt x="29135" y="70235"/>
                    <a:pt x="29421" y="70128"/>
                    <a:pt x="29659" y="69902"/>
                  </a:cubicBezTo>
                  <a:lnTo>
                    <a:pt x="36315" y="63234"/>
                  </a:lnTo>
                  <a:cubicBezTo>
                    <a:pt x="36767" y="62782"/>
                    <a:pt x="36767" y="62056"/>
                    <a:pt x="36315" y="61603"/>
                  </a:cubicBezTo>
                  <a:cubicBezTo>
                    <a:pt x="36089" y="61371"/>
                    <a:pt x="35791" y="61255"/>
                    <a:pt x="35493" y="61255"/>
                  </a:cubicBezTo>
                  <a:cubicBezTo>
                    <a:pt x="35196" y="61255"/>
                    <a:pt x="34898" y="61371"/>
                    <a:pt x="34672" y="61603"/>
                  </a:cubicBezTo>
                  <a:lnTo>
                    <a:pt x="29993" y="66270"/>
                  </a:lnTo>
                  <a:lnTo>
                    <a:pt x="29993" y="57650"/>
                  </a:lnTo>
                  <a:cubicBezTo>
                    <a:pt x="45363" y="57031"/>
                    <a:pt x="57675" y="44351"/>
                    <a:pt x="57675" y="28837"/>
                  </a:cubicBezTo>
                  <a:cubicBezTo>
                    <a:pt x="57675" y="12942"/>
                    <a:pt x="44732" y="0"/>
                    <a:pt x="28838" y="0"/>
                  </a:cubicBezTo>
                  <a:close/>
                </a:path>
              </a:pathLst>
            </a:custGeom>
            <a:solidFill>
              <a:srgbClr val="01CF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775288" y="1557738"/>
              <a:ext cx="978725" cy="978700"/>
            </a:xfrm>
            <a:custGeom>
              <a:rect b="b" l="l" r="r" t="t"/>
              <a:pathLst>
                <a:path extrusionOk="0" h="39148" w="39149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5" y="39148"/>
                    <a:pt x="39148" y="30385"/>
                    <a:pt x="39148" y="19574"/>
                  </a:cubicBezTo>
                  <a:cubicBezTo>
                    <a:pt x="39148" y="8763"/>
                    <a:pt x="30385" y="0"/>
                    <a:pt x="19575" y="0"/>
                  </a:cubicBezTo>
                  <a:close/>
                </a:path>
              </a:pathLst>
            </a:custGeom>
            <a:solidFill>
              <a:srgbClr val="01CF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Instruments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4489000" y="3151395"/>
              <a:ext cx="1551300" cy="11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Construct validity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Equivalence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Norms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s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Diagnostic validity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p14"/>
          <p:cNvGrpSpPr/>
          <p:nvPr/>
        </p:nvGrpSpPr>
        <p:grpSpPr>
          <a:xfrm>
            <a:off x="3795775" y="1512138"/>
            <a:ext cx="1551300" cy="2999413"/>
            <a:chOff x="3104000" y="1326163"/>
            <a:chExt cx="1551300" cy="2999413"/>
          </a:xfrm>
        </p:grpSpPr>
        <p:sp>
          <p:nvSpPr>
            <p:cNvPr id="100" name="Google Shape;100;p14"/>
            <p:cNvSpPr/>
            <p:nvPr/>
          </p:nvSpPr>
          <p:spPr>
            <a:xfrm>
              <a:off x="3158713" y="1326163"/>
              <a:ext cx="1441875" cy="1755900"/>
            </a:xfrm>
            <a:custGeom>
              <a:rect b="b" l="l" r="r" t="t"/>
              <a:pathLst>
                <a:path extrusionOk="0" h="70236" w="57675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35"/>
                  </a:lnTo>
                  <a:lnTo>
                    <a:pt x="23039" y="61603"/>
                  </a:lnTo>
                  <a:cubicBezTo>
                    <a:pt x="22813" y="61371"/>
                    <a:pt x="22516" y="61255"/>
                    <a:pt x="22218" y="61255"/>
                  </a:cubicBezTo>
                  <a:cubicBezTo>
                    <a:pt x="21920" y="61255"/>
                    <a:pt x="21623" y="61371"/>
                    <a:pt x="21396" y="61603"/>
                  </a:cubicBezTo>
                  <a:cubicBezTo>
                    <a:pt x="20944" y="62056"/>
                    <a:pt x="20944" y="62782"/>
                    <a:pt x="21396" y="63234"/>
                  </a:cubicBezTo>
                  <a:lnTo>
                    <a:pt x="28052" y="69902"/>
                  </a:lnTo>
                  <a:cubicBezTo>
                    <a:pt x="28266" y="70116"/>
                    <a:pt x="28564" y="70235"/>
                    <a:pt x="28874" y="70235"/>
                  </a:cubicBezTo>
                  <a:cubicBezTo>
                    <a:pt x="29183" y="70235"/>
                    <a:pt x="29481" y="70116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8" y="61603"/>
                  </a:cubicBezTo>
                  <a:lnTo>
                    <a:pt x="29993" y="66318"/>
                  </a:lnTo>
                  <a:lnTo>
                    <a:pt x="29993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33" y="0"/>
                    <a:pt x="2883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3390288" y="1557738"/>
              <a:ext cx="978725" cy="978700"/>
            </a:xfrm>
            <a:custGeom>
              <a:rect b="b" l="l" r="r" t="t"/>
              <a:pathLst>
                <a:path extrusionOk="0" h="39148" w="39149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6" y="39148"/>
                    <a:pt x="39149" y="30385"/>
                    <a:pt x="39149" y="19574"/>
                  </a:cubicBezTo>
                  <a:cubicBezTo>
                    <a:pt x="39149" y="8763"/>
                    <a:pt x="30386" y="0"/>
                    <a:pt x="1957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Examiner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3104000" y="3082075"/>
              <a:ext cx="1551300" cy="124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Cultural competency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s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Other practice-related aspects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2411925" y="1512138"/>
            <a:ext cx="1551300" cy="2999407"/>
            <a:chOff x="1720150" y="1326163"/>
            <a:chExt cx="1551300" cy="2999407"/>
          </a:xfrm>
        </p:grpSpPr>
        <p:sp>
          <p:nvSpPr>
            <p:cNvPr id="104" name="Google Shape;104;p14"/>
            <p:cNvSpPr/>
            <p:nvPr/>
          </p:nvSpPr>
          <p:spPr>
            <a:xfrm>
              <a:off x="2006488" y="1557738"/>
              <a:ext cx="978725" cy="978700"/>
            </a:xfrm>
            <a:custGeom>
              <a:rect b="b" l="l" r="r" t="t"/>
              <a:pathLst>
                <a:path extrusionOk="0" h="39148" w="39149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6" y="39148"/>
                    <a:pt x="39149" y="30385"/>
                    <a:pt x="39149" y="19574"/>
                  </a:cubicBezTo>
                  <a:cubicBezTo>
                    <a:pt x="39149" y="8763"/>
                    <a:pt x="30386" y="0"/>
                    <a:pt x="1957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Examinee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1774913" y="1326163"/>
              <a:ext cx="1441875" cy="1755900"/>
            </a:xfrm>
            <a:custGeom>
              <a:rect b="b" l="l" r="r" t="t"/>
              <a:pathLst>
                <a:path extrusionOk="0" h="70236" w="57675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810" y="30004"/>
                    <a:pt x="2334" y="29480"/>
                    <a:pt x="2334" y="28837"/>
                  </a:cubicBezTo>
                  <a:cubicBezTo>
                    <a:pt x="2334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83" y="55864"/>
                    <a:pt x="27683" y="56507"/>
                  </a:cubicBezTo>
                  <a:lnTo>
                    <a:pt x="27683" y="66247"/>
                  </a:lnTo>
                  <a:lnTo>
                    <a:pt x="23027" y="61603"/>
                  </a:lnTo>
                  <a:cubicBezTo>
                    <a:pt x="22801" y="61371"/>
                    <a:pt x="22507" y="61255"/>
                    <a:pt x="22210" y="61255"/>
                  </a:cubicBezTo>
                  <a:cubicBezTo>
                    <a:pt x="21914" y="61255"/>
                    <a:pt x="21617" y="61371"/>
                    <a:pt x="21384" y="61603"/>
                  </a:cubicBezTo>
                  <a:cubicBezTo>
                    <a:pt x="20932" y="62056"/>
                    <a:pt x="20932" y="62782"/>
                    <a:pt x="21384" y="63234"/>
                  </a:cubicBezTo>
                  <a:lnTo>
                    <a:pt x="28052" y="69902"/>
                  </a:lnTo>
                  <a:cubicBezTo>
                    <a:pt x="28278" y="70128"/>
                    <a:pt x="28576" y="70235"/>
                    <a:pt x="28873" y="70235"/>
                  </a:cubicBezTo>
                  <a:cubicBezTo>
                    <a:pt x="29171" y="70235"/>
                    <a:pt x="29457" y="70128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7" y="61603"/>
                  </a:cubicBezTo>
                  <a:lnTo>
                    <a:pt x="30004" y="66306"/>
                  </a:lnTo>
                  <a:lnTo>
                    <a:pt x="30004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44" y="0"/>
                    <a:pt x="2883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1720150" y="3103370"/>
              <a:ext cx="1551300" cy="12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Culture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Language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Education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s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Socioeconomic status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Cultural influence: </a:t>
            </a:r>
            <a:r>
              <a:rPr lang="es"/>
              <a:t>Examinee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172600" y="3957475"/>
            <a:ext cx="25947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Health &amp; nutrition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Home environment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Level of education &amp; job of both parents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467650" y="2425750"/>
            <a:ext cx="25947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Years of education &amp; illiteracy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Academic achievement &amp; educational style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Test-wiseness &amp; familiarity with school-related aspects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81650" y="2105100"/>
            <a:ext cx="25947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Cultural traditions, rules and values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Acculturation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Cultural distance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5619800" y="1017725"/>
            <a:ext cx="25947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Phonology, semantics, vocabulary…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Multilingualism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Laterality &amp; reading system (directionality)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4667650" y="1922413"/>
            <a:ext cx="1800000" cy="1800000"/>
          </a:xfrm>
          <a:prstGeom prst="ellipse">
            <a:avLst/>
          </a:prstGeom>
          <a:solidFill>
            <a:srgbClr val="FFB65A">
              <a:alpha val="80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Education</a:t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3680475" y="2597888"/>
            <a:ext cx="1800000" cy="1800000"/>
          </a:xfrm>
          <a:prstGeom prst="ellipse">
            <a:avLst/>
          </a:prstGeom>
          <a:solidFill>
            <a:srgbClr val="FFFE87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Socioeconomic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Status</a:t>
            </a:r>
            <a:endParaRPr sz="1200"/>
          </a:p>
        </p:txBody>
      </p:sp>
      <p:sp>
        <p:nvSpPr>
          <p:cNvPr id="118" name="Google Shape;118;p15"/>
          <p:cNvSpPr/>
          <p:nvPr/>
        </p:nvSpPr>
        <p:spPr>
          <a:xfrm>
            <a:off x="2772000" y="1878813"/>
            <a:ext cx="1800000" cy="1800000"/>
          </a:xfrm>
          <a:prstGeom prst="ellipse">
            <a:avLst/>
          </a:prstGeom>
          <a:solidFill>
            <a:srgbClr val="9FC5E8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Culture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3680475" y="1017713"/>
            <a:ext cx="1800000" cy="1800000"/>
          </a:xfrm>
          <a:prstGeom prst="ellipse">
            <a:avLst/>
          </a:prstGeom>
          <a:solidFill>
            <a:srgbClr val="FF5A5A">
              <a:alpha val="82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Language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5106700" y="4643150"/>
            <a:ext cx="3022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Olson &amp; Jacobson (2015)</a:t>
            </a:r>
            <a:endParaRPr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Cultural influence: Examinee &gt; Culture &gt; Acculturation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36629" l="19708" r="22494" t="17185"/>
          <a:stretch/>
        </p:blipFill>
        <p:spPr>
          <a:xfrm>
            <a:off x="5276408" y="1849875"/>
            <a:ext cx="3008431" cy="14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b="32361" l="11525" r="15847" t="19941"/>
          <a:stretch/>
        </p:blipFill>
        <p:spPr>
          <a:xfrm>
            <a:off x="982374" y="1849873"/>
            <a:ext cx="2838574" cy="14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3877850" y="4643150"/>
            <a:ext cx="4251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rgbClr val="222222"/>
                </a:solidFill>
                <a:highlight>
                  <a:srgbClr val="FFFFFF"/>
                </a:highlight>
              </a:rPr>
              <a:t>Tan et al. (2020); </a:t>
            </a:r>
            <a:r>
              <a:rPr lang="es" sz="1000">
                <a:solidFill>
                  <a:srgbClr val="222222"/>
                </a:solidFill>
                <a:highlight>
                  <a:srgbClr val="FFFFFF"/>
                </a:highlight>
              </a:rPr>
              <a:t>V</a:t>
            </a:r>
            <a:r>
              <a:rPr lang="es" sz="1000">
                <a:solidFill>
                  <a:srgbClr val="222222"/>
                </a:solidFill>
                <a:highlight>
                  <a:srgbClr val="FFFFFF"/>
                </a:highlight>
              </a:rPr>
              <a:t>alle (2002)</a:t>
            </a:r>
            <a:endParaRPr sz="1000"/>
          </a:p>
        </p:txBody>
      </p:sp>
      <p:sp>
        <p:nvSpPr>
          <p:cNvPr id="129" name="Google Shape;129;p16"/>
          <p:cNvSpPr txBox="1"/>
          <p:nvPr/>
        </p:nvSpPr>
        <p:spPr>
          <a:xfrm>
            <a:off x="657463" y="3384425"/>
            <a:ext cx="3488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Cultures have an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internal “normal distribution”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No individual or subgroup represents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all</a:t>
            </a:r>
            <a:r>
              <a:rPr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of a culture’s value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5036425" y="3473250"/>
            <a:ext cx="3488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Bidimensional 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approach: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adoption 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 maintenance</a:t>
            </a:r>
            <a:endParaRPr b="1">
              <a:solidFill>
                <a:srgbClr val="01CF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affect NP performance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149750" y="1171825"/>
            <a:ext cx="68445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“The process </a:t>
            </a:r>
            <a:r>
              <a:rPr lang="es"/>
              <a:t>by which a human being acquires the culture of a particular society”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Cultural influence: Examinee &gt; Language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740250" y="2879938"/>
            <a:ext cx="76635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simple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translation 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a test is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not enough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(some words in one language may no exist in another one, 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 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have a different meaning)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740250" y="3809963"/>
            <a:ext cx="76635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Robust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back-translation procedures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 are needed (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International Test Commission guidelines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740250" y="1450700"/>
            <a:ext cx="76635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Children may be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multilingual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but their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proficiency 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may be different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3820875" y="4643150"/>
            <a:ext cx="430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Echemendia et al. (1997); Hambleton (2005)</a:t>
            </a:r>
            <a:endParaRPr sz="1000"/>
          </a:p>
        </p:txBody>
      </p:sp>
      <p:sp>
        <p:nvSpPr>
          <p:cNvPr id="141" name="Google Shape;141;p17"/>
          <p:cNvSpPr txBox="1"/>
          <p:nvPr/>
        </p:nvSpPr>
        <p:spPr>
          <a:xfrm>
            <a:off x="740250" y="2165325"/>
            <a:ext cx="76635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Code-switching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 may influence the validity of the assessment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/>
          </a:blip>
          <a:srcRect b="1371" l="2188" r="1833" t="50321"/>
          <a:stretch/>
        </p:blipFill>
        <p:spPr>
          <a:xfrm>
            <a:off x="6736050" y="2794810"/>
            <a:ext cx="1310175" cy="95442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Cultural influence: Examinee &gt; Language &gt; Directionality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2324050" y="3286300"/>
            <a:ext cx="274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9" name="Google Shape;149;p18"/>
          <p:cNvSpPr txBox="1"/>
          <p:nvPr/>
        </p:nvSpPr>
        <p:spPr>
          <a:xfrm>
            <a:off x="3877850" y="4643150"/>
            <a:ext cx="4251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rgbClr val="222222"/>
                </a:solidFill>
                <a:highlight>
                  <a:srgbClr val="FFFFFF"/>
                </a:highlight>
              </a:rPr>
              <a:t>De Agostini &amp; Chokron (2000, 2002); Ouellet et al. (2010)</a:t>
            </a:r>
            <a:endParaRPr sz="1000"/>
          </a:p>
        </p:txBody>
      </p:sp>
      <p:pic>
        <p:nvPicPr>
          <p:cNvPr id="150" name="Google Shape;150;p18"/>
          <p:cNvPicPr preferRelativeResize="0"/>
          <p:nvPr/>
        </p:nvPicPr>
        <p:blipFill rotWithShape="1">
          <a:blip r:embed="rId4">
            <a:alphaModFix/>
          </a:blip>
          <a:srcRect b="3148" l="4852" r="66215" t="54019"/>
          <a:stretch/>
        </p:blipFill>
        <p:spPr>
          <a:xfrm>
            <a:off x="5714513" y="2807575"/>
            <a:ext cx="1265000" cy="9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 b="52093" l="0" r="2190" t="0"/>
          <a:stretch/>
        </p:blipFill>
        <p:spPr>
          <a:xfrm>
            <a:off x="4323050" y="2807575"/>
            <a:ext cx="1310183" cy="9288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Google Shape;152;p18"/>
          <p:cNvGraphicFramePr/>
          <p:nvPr/>
        </p:nvGraphicFramePr>
        <p:xfrm>
          <a:off x="807213" y="15353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{081B2B33-C1D7-446F-AD81-F41B4EE47AFC}</a:tableStyleId>
              </a:tblPr>
              <a:tblGrid>
                <a:gridCol w="2413000"/>
                <a:gridCol w="2413000"/>
                <a:gridCol w="2413000"/>
              </a:tblGrid>
              <a:tr h="64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>
                          <a:solidFill>
                            <a:srgbClr val="01CFB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Reading direction</a:t>
                      </a:r>
                      <a:endParaRPr b="1">
                        <a:solidFill>
                          <a:srgbClr val="01CFB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←</a:t>
                      </a:r>
                      <a:endParaRPr b="1"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→</a:t>
                      </a:r>
                      <a:endParaRPr b="1"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 b="47038" l="5655" r="66235" t="11038"/>
          <a:stretch/>
        </p:blipFill>
        <p:spPr>
          <a:xfrm>
            <a:off x="3280725" y="2839249"/>
            <a:ext cx="1169975" cy="865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4" name="Google Shape;154;p18"/>
          <p:cNvGraphicFramePr/>
          <p:nvPr/>
        </p:nvGraphicFramePr>
        <p:xfrm>
          <a:off x="807213" y="2221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{081B2B33-C1D7-446F-AD81-F41B4EE47AFC}</a:tableStyleId>
              </a:tblPr>
              <a:tblGrid>
                <a:gridCol w="2413000"/>
                <a:gridCol w="2413000"/>
                <a:gridCol w="2413000"/>
              </a:tblGrid>
              <a:tr h="46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>
                          <a:solidFill>
                            <a:srgbClr val="01CFB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 orientation</a:t>
                      </a:r>
                      <a:endParaRPr b="1">
                        <a:solidFill>
                          <a:srgbClr val="01CFB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FUTURE ← PRESENT ← PAST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 → PRESENT → FUTURE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155" name="Google Shape;155;p18"/>
          <p:cNvGraphicFramePr/>
          <p:nvPr/>
        </p:nvGraphicFramePr>
        <p:xfrm>
          <a:off x="807213" y="27268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{081B2B33-C1D7-446F-AD81-F41B4EE47AFC}</a:tableStyleId>
              </a:tblPr>
              <a:tblGrid>
                <a:gridCol w="2413000"/>
                <a:gridCol w="2413000"/>
                <a:gridCol w="2413000"/>
              </a:tblGrid>
              <a:tr h="122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>
                          <a:solidFill>
                            <a:srgbClr val="01CFB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Aesthetic preferences</a:t>
                      </a:r>
                      <a:endParaRPr b="1">
                        <a:solidFill>
                          <a:srgbClr val="01CFB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Cultural influence: Examinee &gt; Language</a:t>
            </a:r>
            <a:r>
              <a:rPr lang="es"/>
              <a:t> &gt; Directionality</a:t>
            </a:r>
            <a:endParaRPr/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50" y="1304275"/>
            <a:ext cx="4074424" cy="307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3877850" y="4643150"/>
            <a:ext cx="4251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rgbClr val="222222"/>
                </a:solidFill>
                <a:highlight>
                  <a:srgbClr val="FFFFFF"/>
                </a:highlight>
              </a:rPr>
              <a:t>Portex et al. (2017)</a:t>
            </a:r>
            <a:endParaRPr sz="1000"/>
          </a:p>
        </p:txBody>
      </p:sp>
      <p:sp>
        <p:nvSpPr>
          <p:cNvPr id="163" name="Google Shape;163;p19"/>
          <p:cNvSpPr/>
          <p:nvPr/>
        </p:nvSpPr>
        <p:spPr>
          <a:xfrm>
            <a:off x="630788" y="4625076"/>
            <a:ext cx="3688200" cy="25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1CFB6"/>
          </a:solidFill>
          <a:ln cap="flat" cmpd="sng" w="9525">
            <a:solidFill>
              <a:srgbClr val="01C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5174050" y="2319200"/>
            <a:ext cx="287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The greater the directionality, the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better 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the execution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when the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figure points to the side on which the subject reads and writes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Cultural influence: Examinee &gt; Education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3820875" y="4643150"/>
            <a:ext cx="430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Puente &amp; Ardila (2000); </a:t>
            </a: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Olson &amp; Jacobson (2015)</a:t>
            </a:r>
            <a:endParaRPr sz="1000"/>
          </a:p>
        </p:txBody>
      </p:sp>
      <p:sp>
        <p:nvSpPr>
          <p:cNvPr id="171" name="Google Shape;171;p20"/>
          <p:cNvSpPr txBox="1"/>
          <p:nvPr/>
        </p:nvSpPr>
        <p:spPr>
          <a:xfrm>
            <a:off x="465475" y="1578500"/>
            <a:ext cx="76635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Years 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of education (quantitative)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≠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quality 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of education (qualitative) (e.g. s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ome cultures use 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rote-learning while others teach under role playing)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465475" y="2492550"/>
            <a:ext cx="7663500" cy="64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neuropsychological instruments assess cognitive abilities through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procedures and materials also used in schools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→ the more higher education, the better performance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465475" y="3439000"/>
            <a:ext cx="7663500" cy="64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Familiarity with tests (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test-wiseness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), with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technology</a:t>
            </a:r>
            <a:r>
              <a:rPr b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 with </a:t>
            </a:r>
            <a:r>
              <a:rPr b="1" lang="es">
                <a:solidFill>
                  <a:srgbClr val="01CFB6"/>
                </a:solidFill>
                <a:latin typeface="Roboto"/>
                <a:ea typeface="Roboto"/>
                <a:cs typeface="Roboto"/>
                <a:sym typeface="Roboto"/>
              </a:rPr>
              <a:t>geometry, arithmetic, or the use of a pencil 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 qualitatively affect the assessment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